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313" r:id="rId3"/>
    <p:sldId id="321" r:id="rId4"/>
    <p:sldId id="319" r:id="rId5"/>
    <p:sldId id="320" r:id="rId6"/>
    <p:sldId id="315" r:id="rId7"/>
    <p:sldId id="298" r:id="rId8"/>
    <p:sldId id="263" r:id="rId9"/>
    <p:sldId id="264" r:id="rId10"/>
    <p:sldId id="305" r:id="rId11"/>
    <p:sldId id="316" r:id="rId12"/>
    <p:sldId id="282" r:id="rId13"/>
    <p:sldId id="306" r:id="rId14"/>
    <p:sldId id="265" r:id="rId15"/>
    <p:sldId id="266" r:id="rId16"/>
    <p:sldId id="267" r:id="rId17"/>
    <p:sldId id="283" r:id="rId18"/>
    <p:sldId id="281" r:id="rId19"/>
    <p:sldId id="269" r:id="rId20"/>
    <p:sldId id="277" r:id="rId21"/>
    <p:sldId id="270" r:id="rId22"/>
    <p:sldId id="312" r:id="rId23"/>
    <p:sldId id="285" r:id="rId24"/>
    <p:sldId id="271" r:id="rId25"/>
    <p:sldId id="288" r:id="rId26"/>
    <p:sldId id="3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2" autoAdjust="0"/>
    <p:restoredTop sz="96274" autoAdjust="0"/>
  </p:normalViewPr>
  <p:slideViewPr>
    <p:cSldViewPr snapToGrid="0">
      <p:cViewPr>
        <p:scale>
          <a:sx n="75" d="100"/>
          <a:sy n="75" d="100"/>
        </p:scale>
        <p:origin x="288" y="7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251803C-42C0-8030-BF5F-7845D8AF28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135454" y="2133602"/>
            <a:ext cx="3056546" cy="442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Include an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938F066-11DA-AD43-B6BA-B3F11AF3DC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4095571"/>
            <a:ext cx="8167481" cy="11942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A short paragraph up to 50-60 words. For example, a student or employer quote 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7F42B57-1BAC-BF6F-E05F-FB25A96D02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5719272"/>
            <a:ext cx="8167481" cy="84389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Call out message. For example, Scholarships up to £10,000 available 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2E98B3-629D-D89F-DFA4-25E12E06B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2146455"/>
            <a:ext cx="8167481" cy="176380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3 x single sentence bullets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9631D2-1361-CEC7-BF46-B56D82116D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-1"/>
            <a:ext cx="7959439" cy="134427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3C3C"/>
                </a:solidFill>
              </a:defRPr>
            </a:lvl1pPr>
          </a:lstStyle>
          <a:p>
            <a:r>
              <a:rPr lang="en-GB" dirty="0"/>
              <a:t>Title (up to 40 characters)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3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A6C983-8430-9A54-EA8C-ED2F18753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E60A5-19A4-7254-C68B-15059F72B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190" y="3429000"/>
            <a:ext cx="6404810" cy="311617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0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entence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251803C-42C0-8030-BF5F-7845D8AF28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70829" y="2133602"/>
            <a:ext cx="5621171" cy="442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Include an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2E98B3-629D-D89F-DFA4-25E12E06B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2146454"/>
            <a:ext cx="5621171" cy="44167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C21CC0-9FDF-FA16-B644-265CEC58C4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-1"/>
            <a:ext cx="7959439" cy="134427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3C3C"/>
                </a:solidFill>
              </a:defRPr>
            </a:lvl1pPr>
          </a:lstStyle>
          <a:p>
            <a:r>
              <a:rPr lang="en-GB" dirty="0"/>
              <a:t>Title (up to 40 characters)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5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646-7665-2CCE-FD13-AA51C61836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-1"/>
            <a:ext cx="7959439" cy="134427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3C3C"/>
                </a:solidFill>
              </a:defRPr>
            </a:lvl1pPr>
          </a:lstStyle>
          <a:p>
            <a:r>
              <a:rPr lang="en-GB" dirty="0"/>
              <a:t>Title (up to 40 characters)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2E98B3-629D-D89F-DFA4-25E12E06B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2146454"/>
            <a:ext cx="10842876" cy="44167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6034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251803C-42C0-8030-BF5F-7845D8AF287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9725" y="2133602"/>
            <a:ext cx="11772275" cy="47243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Include an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C21CC0-9FDF-FA16-B644-265CEC58C4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-1"/>
            <a:ext cx="7959439" cy="134427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3C3C"/>
                </a:solidFill>
              </a:defRPr>
            </a:lvl1pPr>
          </a:lstStyle>
          <a:p>
            <a:r>
              <a:rPr lang="en-GB" dirty="0"/>
              <a:t>Title (up to 40 characters)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1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646-7665-2CCE-FD13-AA51C61836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-1"/>
            <a:ext cx="7959439" cy="1344279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003C3C"/>
                </a:solidFill>
              </a:defRPr>
            </a:lvl1pPr>
          </a:lstStyle>
          <a:p>
            <a:r>
              <a:rPr lang="en-GB" dirty="0"/>
              <a:t>Title (up to 40 characters)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2E98B3-629D-D89F-DFA4-25E12E06B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2146454"/>
            <a:ext cx="10842876" cy="441671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54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6448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5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76AB9-9603-6F29-AD72-067F7975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534CD-DBE6-80DB-2CC3-D829FD1C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D58E2-5C8A-CFFA-04EF-CD678C61F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fld id="{EEF7784C-53CE-E245-8390-EB465F546508}" type="datetimeFigureOut">
              <a:rPr lang="en-US" smtClean="0"/>
              <a:pPr/>
              <a:t>9/2/2025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9AC66-7F92-D057-E961-39AEFFE59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6629-A131-7EC5-2D58-0DC9FA93E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utfit" pitchFamily="2" charset="0"/>
              </a:defRPr>
            </a:lvl1pPr>
          </a:lstStyle>
          <a:p>
            <a:fld id="{7BFBF019-71B3-E645-89FF-7C58373245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oogle Shape;74;p17" title="fondo_12_seminario_5.jpg">
            <a:extLst>
              <a:ext uri="{FF2B5EF4-FFF2-40B4-BE49-F238E27FC236}">
                <a16:creationId xmlns:a16="http://schemas.microsoft.com/office/drawing/2014/main" id="{F0B44780-3137-7150-5498-1B084F65FD75}"/>
              </a:ext>
            </a:extLst>
          </p:cNvPr>
          <p:cNvPicPr preferRelativeResize="0"/>
          <p:nvPr userDrawn="1"/>
        </p:nvPicPr>
        <p:blipFill>
          <a:blip r:embed="rId9">
            <a:alphaModFix/>
          </a:blip>
          <a:srcRect l="2895" t="4005" b="52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71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C3C"/>
          </a:solidFill>
          <a:latin typeface="Outfit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3C3C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3C3C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3C3C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C3C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3C3C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30.png"/><Relationship Id="rId10" Type="http://schemas.openxmlformats.org/officeDocument/2006/relationships/image" Target="../media/image31.svg"/><Relationship Id="rId4" Type="http://schemas.openxmlformats.org/officeDocument/2006/relationships/image" Target="../media/image220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2.png"/><Relationship Id="rId7" Type="http://schemas.openxmlformats.org/officeDocument/2006/relationships/image" Target="../media/image230.png"/><Relationship Id="rId12" Type="http://schemas.openxmlformats.org/officeDocument/2006/relationships/image" Target="../media/image31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19.png"/><Relationship Id="rId5" Type="http://schemas.openxmlformats.org/officeDocument/2006/relationships/image" Target="../media/image210.png"/><Relationship Id="rId10" Type="http://schemas.openxmlformats.org/officeDocument/2006/relationships/image" Target="../media/image260.png"/><Relationship Id="rId4" Type="http://schemas.openxmlformats.org/officeDocument/2006/relationships/image" Target="../media/image33.sv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2.png"/><Relationship Id="rId7" Type="http://schemas.openxmlformats.org/officeDocument/2006/relationships/image" Target="../media/image230.png"/><Relationship Id="rId12" Type="http://schemas.openxmlformats.org/officeDocument/2006/relationships/image" Target="../media/image31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19.png"/><Relationship Id="rId5" Type="http://schemas.openxmlformats.org/officeDocument/2006/relationships/image" Target="../media/image210.png"/><Relationship Id="rId10" Type="http://schemas.openxmlformats.org/officeDocument/2006/relationships/image" Target="../media/image260.png"/><Relationship Id="rId4" Type="http://schemas.openxmlformats.org/officeDocument/2006/relationships/image" Target="../media/image33.sv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31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0.png"/><Relationship Id="rId10" Type="http://schemas.openxmlformats.org/officeDocument/2006/relationships/image" Target="../media/image230.png"/><Relationship Id="rId4" Type="http://schemas.openxmlformats.org/officeDocument/2006/relationships/image" Target="../media/image25.png"/><Relationship Id="rId9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1.png"/><Relationship Id="rId4" Type="http://schemas.openxmlformats.org/officeDocument/2006/relationships/image" Target="../media/image86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31.sv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7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8.jpe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DCC6B4-64BB-700A-7C94-B7FC65DFC690}"/>
              </a:ext>
            </a:extLst>
          </p:cNvPr>
          <p:cNvSpPr txBox="1"/>
          <p:nvPr/>
        </p:nvSpPr>
        <p:spPr>
          <a:xfrm>
            <a:off x="2634916" y="1419726"/>
            <a:ext cx="9204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noProof="0" dirty="0">
                <a:latin typeface="Aptos" panose="020B0004020202020204" pitchFamily="34" charset="0"/>
              </a:rPr>
              <a:t>Sistema de alerta temprana regional para predecir la demanda sísmica de terremotos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7B3A2-FB09-C06B-CCCC-B073253AA6A0}"/>
              </a:ext>
            </a:extLst>
          </p:cNvPr>
          <p:cNvSpPr txBox="1"/>
          <p:nvPr/>
        </p:nvSpPr>
        <p:spPr>
          <a:xfrm>
            <a:off x="2929688" y="4333547"/>
            <a:ext cx="8614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noProof="0" dirty="0">
                <a:latin typeface="Aptos" panose="020B0004020202020204" pitchFamily="34" charset="0"/>
              </a:rPr>
              <a:t>Rodrigo Astroza</a:t>
            </a:r>
          </a:p>
          <a:p>
            <a:pPr algn="ctr"/>
            <a:r>
              <a:rPr lang="es-CL" sz="3200" noProof="0" dirty="0">
                <a:latin typeface="Aptos" panose="020B0004020202020204" pitchFamily="34" charset="0"/>
              </a:rPr>
              <a:t>Universidad de los Andes</a:t>
            </a:r>
          </a:p>
          <a:p>
            <a:pPr algn="ctr"/>
            <a:r>
              <a:rPr lang="es-CL" sz="3200" noProof="0" dirty="0">
                <a:latin typeface="Aptos" panose="020B0004020202020204" pitchFamily="34" charset="0"/>
              </a:rPr>
              <a:t>AMU Ingenieros</a:t>
            </a:r>
          </a:p>
        </p:txBody>
      </p:sp>
      <p:pic>
        <p:nvPicPr>
          <p:cNvPr id="25" name="Picture 24" descr="A close-up of a logo&#10;&#10;AI-generated content may be incorrect.">
            <a:extLst>
              <a:ext uri="{FF2B5EF4-FFF2-40B4-BE49-F238E27FC236}">
                <a16:creationId xmlns:a16="http://schemas.microsoft.com/office/drawing/2014/main" id="{7FCF6D10-73CC-41FE-F7AB-6BC88A89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71" r="3813" b="17744"/>
          <a:stretch>
            <a:fillRect/>
          </a:stretch>
        </p:blipFill>
        <p:spPr>
          <a:xfrm>
            <a:off x="8727537" y="6138169"/>
            <a:ext cx="2877622" cy="612000"/>
          </a:xfrm>
          <a:prstGeom prst="rect">
            <a:avLst/>
          </a:prstGeom>
        </p:spPr>
      </p:pic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1FBB8963-A28B-B4EE-F2A1-D78AABDE7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17" y="6138169"/>
            <a:ext cx="32230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6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C1E72-DCF7-2B91-7BC4-1F7BA972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BB7795-DFF0-8577-26EE-E860DCB5AE66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A205B-1337-F636-169E-7CFE7D12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5760001"/>
            <a:ext cx="3384000" cy="862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7917C2-D8B1-C934-6B71-2E60A23A4E13}"/>
              </a:ext>
            </a:extLst>
          </p:cNvPr>
          <p:cNvSpPr/>
          <p:nvPr/>
        </p:nvSpPr>
        <p:spPr>
          <a:xfrm>
            <a:off x="1663699" y="1530879"/>
            <a:ext cx="5161584" cy="40844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2DA60-F4A0-6F3B-40DE-59A0D0341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9" b="22668"/>
          <a:stretch/>
        </p:blipFill>
        <p:spPr>
          <a:xfrm>
            <a:off x="1924010" y="2527912"/>
            <a:ext cx="3916907" cy="2298749"/>
          </a:xfrm>
          <a:prstGeom prst="flowChartPunchedCard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EE92B-D35F-25EA-9557-6B5212041847}"/>
              </a:ext>
            </a:extLst>
          </p:cNvPr>
          <p:cNvSpPr txBox="1"/>
          <p:nvPr/>
        </p:nvSpPr>
        <p:spPr>
          <a:xfrm>
            <a:off x="1663698" y="1530879"/>
            <a:ext cx="516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Fase 1 - 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Inmediatamente después del inicio de la ruptura cuando las ondas llegan a la estación sísmica más cercana (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C56E5-7888-6E3D-06A2-B3551A356212}"/>
              </a:ext>
            </a:extLst>
          </p:cNvPr>
          <p:cNvSpPr txBox="1"/>
          <p:nvPr/>
        </p:nvSpPr>
        <p:spPr>
          <a:xfrm>
            <a:off x="1592942" y="4967140"/>
            <a:ext cx="530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Ondas iniciales registradas en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se usan para predecir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</a:t>
            </a:r>
            <a:r>
              <a:rPr lang="es-CL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(regresión espacial)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43F2F-B2F4-6E7B-C575-B241E2D66921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</a:t>
            </a:r>
            <a:endParaRPr lang="es-CL" sz="4800" b="1" noProof="0" dirty="0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A7180-705E-E602-6269-1ACAD4C4596A}"/>
              </a:ext>
            </a:extLst>
          </p:cNvPr>
          <p:cNvSpPr txBox="1"/>
          <p:nvPr/>
        </p:nvSpPr>
        <p:spPr>
          <a:xfrm>
            <a:off x="1450689" y="599166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endParaRPr lang="es-CL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EFB012-E1BE-1962-7D3D-6A5774671484}"/>
              </a:ext>
            </a:extLst>
          </p:cNvPr>
          <p:cNvSpPr txBox="1"/>
          <p:nvPr/>
        </p:nvSpPr>
        <p:spPr>
          <a:xfrm>
            <a:off x="4596523" y="572881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completo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A19AB0-8725-DD7A-73D9-33518789AD5B}"/>
              </a:ext>
            </a:extLst>
          </p:cNvPr>
          <p:cNvSpPr txBox="1"/>
          <p:nvPr/>
        </p:nvSpPr>
        <p:spPr>
          <a:xfrm>
            <a:off x="2607849" y="6249658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</a:p>
          <a:p>
            <a:r>
              <a:rPr lang="es-CL" sz="1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iniciales</a:t>
            </a:r>
          </a:p>
        </p:txBody>
      </p:sp>
    </p:spTree>
    <p:extLst>
      <p:ext uri="{BB962C8B-B14F-4D97-AF65-F5344CB8AC3E}">
        <p14:creationId xmlns:p14="http://schemas.microsoft.com/office/powerpoint/2010/main" val="2197685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2982-4F92-441F-9407-9442A64EB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EE2A69-CC36-C87F-0C03-6A6CB9112E91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75CEA9-74A7-DF49-0645-E920CE79DE71}"/>
              </a:ext>
            </a:extLst>
          </p:cNvPr>
          <p:cNvSpPr/>
          <p:nvPr/>
        </p:nvSpPr>
        <p:spPr>
          <a:xfrm>
            <a:off x="1663699" y="1530879"/>
            <a:ext cx="5161584" cy="40844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01257-02C7-2604-8368-8CC9F84F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9" b="22668"/>
          <a:stretch/>
        </p:blipFill>
        <p:spPr>
          <a:xfrm>
            <a:off x="1924010" y="2527912"/>
            <a:ext cx="3916907" cy="2298749"/>
          </a:xfrm>
          <a:prstGeom prst="flowChartPunchedCard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39D192-CC86-2B6B-4DC8-7BE8AAF06ED3}"/>
              </a:ext>
            </a:extLst>
          </p:cNvPr>
          <p:cNvSpPr txBox="1"/>
          <p:nvPr/>
        </p:nvSpPr>
        <p:spPr>
          <a:xfrm>
            <a:off x="1663698" y="1530879"/>
            <a:ext cx="516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Fase 1 - 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Inmediatamente después del inicio de la ruptura cuando las ondas llegan a la estación sísmica más cercana (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CL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D59AD-8262-2AE3-8B4C-A5DAA0785ADE}"/>
              </a:ext>
            </a:extLst>
          </p:cNvPr>
          <p:cNvSpPr txBox="1"/>
          <p:nvPr/>
        </p:nvSpPr>
        <p:spPr>
          <a:xfrm>
            <a:off x="1592942" y="4967140"/>
            <a:ext cx="530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Ondas iniciales registradas en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se usan para predecir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</a:t>
            </a:r>
            <a:r>
              <a:rPr lang="es-CL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(regresión espacial)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23772-6049-AD57-5E1B-6939F8B9E627}"/>
              </a:ext>
            </a:extLst>
          </p:cNvPr>
          <p:cNvSpPr/>
          <p:nvPr/>
        </p:nvSpPr>
        <p:spPr>
          <a:xfrm>
            <a:off x="7075715" y="1530879"/>
            <a:ext cx="5029200" cy="40844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96D4C-A7E2-924F-42BF-CBAA8DEED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820" y="2245774"/>
            <a:ext cx="3666154" cy="2580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4252B-3D70-E86C-D492-812121F3A19F}"/>
              </a:ext>
            </a:extLst>
          </p:cNvPr>
          <p:cNvSpPr txBox="1"/>
          <p:nvPr/>
        </p:nvSpPr>
        <p:spPr>
          <a:xfrm>
            <a:off x="7075715" y="1546138"/>
            <a:ext cx="5029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2: </a:t>
            </a:r>
            <a:r>
              <a:rPr lang="es-C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vez que las ondas sísmicas alcanzan la </a:t>
            </a:r>
            <a:r>
              <a:rPr lang="es-CL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Estación </a:t>
            </a:r>
            <a:r>
              <a:rPr lang="es-CL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endParaRPr lang="es-CL" sz="1600" i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FB991-A773-E4B7-A290-3FDE23BC557F}"/>
              </a:ext>
            </a:extLst>
          </p:cNvPr>
          <p:cNvSpPr txBox="1"/>
          <p:nvPr/>
        </p:nvSpPr>
        <p:spPr>
          <a:xfrm>
            <a:off x="7075715" y="4967140"/>
            <a:ext cx="502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Información de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Fase 1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se actualiza usando las ondas iniciales registradas en la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Estación </a:t>
            </a:r>
            <a:r>
              <a:rPr lang="es-CL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3099E-B6BA-2F44-D378-1CFFB5BC83CE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</a:t>
            </a:r>
            <a:endParaRPr lang="es-CL" sz="4800" b="1" noProof="0" dirty="0"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8E88B-6A21-AC24-0131-E077414B0738}"/>
              </a:ext>
            </a:extLst>
          </p:cNvPr>
          <p:cNvSpPr txBox="1"/>
          <p:nvPr/>
        </p:nvSpPr>
        <p:spPr>
          <a:xfrm>
            <a:off x="7310064" y="5949296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Estación n</a:t>
            </a:r>
            <a:endParaRPr lang="es-CL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57EB6C-3C8C-17D6-0798-EB7904A8D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012" y="5809445"/>
            <a:ext cx="3389010" cy="864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5617C5-D46D-5E93-74E8-40FC33AD2EB9}"/>
              </a:ext>
            </a:extLst>
          </p:cNvPr>
          <p:cNvSpPr txBox="1"/>
          <p:nvPr/>
        </p:nvSpPr>
        <p:spPr>
          <a:xfrm>
            <a:off x="10156723" y="57133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completo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CAC785-21C6-B292-923A-C953DD9576E4}"/>
              </a:ext>
            </a:extLst>
          </p:cNvPr>
          <p:cNvSpPr txBox="1"/>
          <p:nvPr/>
        </p:nvSpPr>
        <p:spPr>
          <a:xfrm>
            <a:off x="8467224" y="6207289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</a:p>
          <a:p>
            <a:r>
              <a:rPr lang="es-CL" sz="1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23A30F-599C-084F-006E-2605097216B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98" y="5759999"/>
            <a:ext cx="3384000" cy="86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E23726-66B2-DD0A-0EF3-3F4A8014EE7C}"/>
              </a:ext>
            </a:extLst>
          </p:cNvPr>
          <p:cNvSpPr txBox="1"/>
          <p:nvPr/>
        </p:nvSpPr>
        <p:spPr>
          <a:xfrm>
            <a:off x="1450689" y="599166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Estación 1</a:t>
            </a:r>
            <a:endParaRPr lang="es-CL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4590C0-8C2E-BEA2-55D2-536D628D09BA}"/>
              </a:ext>
            </a:extLst>
          </p:cNvPr>
          <p:cNvSpPr txBox="1"/>
          <p:nvPr/>
        </p:nvSpPr>
        <p:spPr>
          <a:xfrm>
            <a:off x="4596523" y="572881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completo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C3A0C0-94DF-F964-7B38-E06A419F2165}"/>
              </a:ext>
            </a:extLst>
          </p:cNvPr>
          <p:cNvSpPr txBox="1"/>
          <p:nvPr/>
        </p:nvSpPr>
        <p:spPr>
          <a:xfrm>
            <a:off x="2607849" y="6249658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</a:p>
        </p:txBody>
      </p:sp>
    </p:spTree>
    <p:extLst>
      <p:ext uri="{BB962C8B-B14F-4D97-AF65-F5344CB8AC3E}">
        <p14:creationId xmlns:p14="http://schemas.microsoft.com/office/powerpoint/2010/main" val="284514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CCD301-DA64-DDBC-66A4-8EF32DAD5776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 descr="A graph of a test&#10;&#10;Description automatically generated">
            <a:extLst>
              <a:ext uri="{FF2B5EF4-FFF2-40B4-BE49-F238E27FC236}">
                <a16:creationId xmlns:a16="http://schemas.microsoft.com/office/drawing/2014/main" id="{49EC124A-D4FB-CF36-D45F-EAA55AAB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97" y="2772559"/>
            <a:ext cx="4257705" cy="4145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20A45D-44FD-8FD6-3F30-6DDCA2449835}"/>
                  </a:ext>
                </a:extLst>
              </p:cNvPr>
              <p:cNvSpPr txBox="1"/>
              <p:nvPr/>
            </p:nvSpPr>
            <p:spPr>
              <a:xfrm>
                <a:off x="196934" y="1180210"/>
                <a:ext cx="11302808" cy="1654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L" sz="2000" noProof="0" dirty="0">
                    <a:latin typeface="Aptos" panose="020B0004020202020204" pitchFamily="34" charset="0"/>
                  </a:rPr>
                  <a:t>~14500 registros </a:t>
                </a:r>
                <a:r>
                  <a:rPr lang="es-CL" sz="2000" noProof="0" dirty="0" err="1">
                    <a:latin typeface="Aptos" panose="020B0004020202020204" pitchFamily="34" charset="0"/>
                  </a:rPr>
                  <a:t>subductivos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 de Japón con </a:t>
                </a:r>
                <a:r>
                  <a:rPr lang="es-CL" sz="2000" noProof="0" dirty="0" err="1">
                    <a:latin typeface="Aptos" panose="020B0004020202020204" pitchFamily="34" charset="0"/>
                  </a:rPr>
                  <a:t>with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𝑃𝐺𝐴</m:t>
                    </m:r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≥0.01</m:t>
                    </m:r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L" sz="2000" b="0" i="0" noProof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s-CL" sz="2000" noProof="0" dirty="0">
                    <a:latin typeface="Aptos" panose="020B00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s-CL" sz="2000" b="0" i="0" noProof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2.5</m:t>
                    </m:r>
                  </m:oMath>
                </a14:m>
                <a:r>
                  <a:rPr lang="es-CL" sz="2000" noProof="0" dirty="0">
                    <a:latin typeface="Aptos" panose="020B000402020202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𝑒𝑝𝑖</m:t>
                        </m:r>
                      </m:sub>
                    </m:sSub>
                    <m:r>
                      <a:rPr lang="es-CL" sz="2000" b="0" i="1" noProof="0" smtClean="0">
                        <a:latin typeface="Cambria Math" panose="02040503050406030204" pitchFamily="18" charset="0"/>
                      </a:rPr>
                      <m:t>≤300 </m:t>
                    </m:r>
                    <m:r>
                      <m:rPr>
                        <m:sty m:val="p"/>
                      </m:rPr>
                      <a:rPr lang="es-CL" sz="2000" b="0" i="0" noProof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lang="es-CL" sz="2000" noProof="0" dirty="0">
                  <a:latin typeface="Aptos" panose="020B00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L" sz="2000" noProof="0" dirty="0">
                    <a:latin typeface="Aptos" panose="020B0004020202020204" pitchFamily="34" charset="0"/>
                  </a:rPr>
                  <a:t>Los registros se procesan mínimamente (</a:t>
                </a:r>
                <a:r>
                  <a:rPr lang="es-CL" sz="2000" i="1" noProof="0" dirty="0">
                    <a:latin typeface="Aptos" panose="020B0004020202020204" pitchFamily="34" charset="0"/>
                  </a:rPr>
                  <a:t>offset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) para reflejar los datos en tiempo real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L" sz="2000" noProof="0" dirty="0">
                    <a:latin typeface="Aptos" panose="020B0004020202020204" pitchFamily="34" charset="0"/>
                  </a:rPr>
                  <a:t>Datos se dividen en dos conjuntos: “</a:t>
                </a:r>
                <a:r>
                  <a:rPr lang="es-CL" sz="2000" i="1" noProof="0" dirty="0">
                    <a:latin typeface="Aptos" panose="020B0004020202020204" pitchFamily="34" charset="0"/>
                  </a:rPr>
                  <a:t>Train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” </a:t>
                </a:r>
                <a:r>
                  <a:rPr lang="es-CL" sz="2000" dirty="0">
                    <a:latin typeface="Aptos" panose="020B0004020202020204" pitchFamily="34" charset="0"/>
                  </a:rPr>
                  <a:t>y 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“</a:t>
                </a:r>
                <a:r>
                  <a:rPr lang="es-CL" sz="2000" i="1" noProof="0" dirty="0">
                    <a:latin typeface="Aptos" panose="020B0004020202020204" pitchFamily="34" charset="0"/>
                  </a:rPr>
                  <a:t>Test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L" sz="2000" noProof="0" dirty="0">
                    <a:latin typeface="Aptos" panose="020B0004020202020204" pitchFamily="34" charset="0"/>
                  </a:rPr>
                  <a:t>Modelo se desarrolla sólo con eventos “</a:t>
                </a:r>
                <a:r>
                  <a:rPr lang="es-CL" sz="2000" i="1" noProof="0" dirty="0">
                    <a:latin typeface="Aptos" panose="020B0004020202020204" pitchFamily="34" charset="0"/>
                  </a:rPr>
                  <a:t>Train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"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CL" sz="2000" noProof="0" dirty="0">
                    <a:latin typeface="Aptos" panose="020B0004020202020204" pitchFamily="34" charset="0"/>
                  </a:rPr>
                  <a:t>Eventos “</a:t>
                </a:r>
                <a:r>
                  <a:rPr lang="es-CL" sz="2000" i="1" noProof="0" dirty="0">
                    <a:latin typeface="Aptos" panose="020B0004020202020204" pitchFamily="34" charset="0"/>
                  </a:rPr>
                  <a:t>Test</a:t>
                </a:r>
                <a:r>
                  <a:rPr lang="es-CL" sz="2000" noProof="0" dirty="0">
                    <a:latin typeface="Aptos" panose="020B0004020202020204" pitchFamily="34" charset="0"/>
                  </a:rPr>
                  <a:t>” no se usan para entrenar modelo. Sólo se usan para validación final.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20A45D-44FD-8FD6-3F30-6DDCA2449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4" y="1180210"/>
                <a:ext cx="11302808" cy="1654877"/>
              </a:xfrm>
              <a:prstGeom prst="rect">
                <a:avLst/>
              </a:prstGeom>
              <a:blipFill>
                <a:blip r:embed="rId5"/>
                <a:stretch>
                  <a:fillRect l="-485" t="-1476" b="-590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9B4EEA1-A3C2-EFFC-EB3A-1F7DD881BC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6" t="742" r="513" b="960"/>
          <a:stretch/>
        </p:blipFill>
        <p:spPr>
          <a:xfrm>
            <a:off x="1219409" y="2994169"/>
            <a:ext cx="4732538" cy="3769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CB887-C90C-E25B-AE8D-2D44B803C238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(Datos)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4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EC0C-252A-595B-1E09-E7247FCF9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404171-7296-ECFB-EDC5-1064B946A94A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EFEE98-DC35-B1BA-FCCA-11E731BB63AA}"/>
                  </a:ext>
                </a:extLst>
              </p:cNvPr>
              <p:cNvSpPr txBox="1"/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en </a:t>
                </a:r>
                <a:r>
                  <a:rPr lang="es-CL" b="1" u="sng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usando primeras ondas de 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EFEE98-DC35-B1BA-FCCA-11E731BB6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blipFill>
                <a:blip r:embed="rId2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199249-AA24-0DE8-2117-A2FF5E5664A2}"/>
                  </a:ext>
                </a:extLst>
              </p:cNvPr>
              <p:cNvSpPr txBox="1"/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Propiedades sitio Estación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Propiedades sitio Estación </a:t>
                </a:r>
                <a:r>
                  <a:rPr lang="es-CL" sz="1600" i="1" dirty="0"/>
                  <a:t>n</a:t>
                </a:r>
                <a:endParaRPr lang="es-CL" sz="1600" b="1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199249-AA24-0DE8-2117-A2FF5E566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blipFill>
                <a:blip r:embed="rId3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8928CE-5D3D-65E0-A39D-4CEE209A67C6}"/>
                  </a:ext>
                </a:extLst>
              </p:cNvPr>
              <p:cNvSpPr txBox="1"/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Variables latentes </a:t>
                </a:r>
                <a:r>
                  <a:rPr lang="es-CL" sz="1600" dirty="0"/>
                  <a:t>Estación</a:t>
                </a:r>
                <a:r>
                  <a:rPr lang="es-CL" sz="1600" noProof="0" dirty="0"/>
                  <a:t>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Variables latentes Estación </a:t>
                </a:r>
                <a:r>
                  <a:rPr lang="es-CL" sz="1600" i="1" dirty="0"/>
                  <a:t>n</a:t>
                </a:r>
                <a:endParaRPr lang="es-CL" sz="1600" i="1" noProof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8928CE-5D3D-65E0-A39D-4CEE209A6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blipFill>
                <a:blip r:embed="rId4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0C08FF-36A1-F87A-DA19-7BA31D826000}"/>
                  </a:ext>
                </a:extLst>
              </p:cNvPr>
              <p:cNvSpPr txBox="1"/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𝐈𝐌</m:t>
                        </m:r>
                      </m:e>
                      <m:sub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IM de 10 s de Estación 1</a:t>
                </a:r>
                <a:endParaRPr lang="es-CL" sz="160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L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s-CL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1600" noProof="0" dirty="0"/>
                  <a:t> Distancia </a:t>
                </a:r>
                <a:r>
                  <a:rPr lang="es-CL" sz="1600" dirty="0" err="1"/>
                  <a:t>Haversina</a:t>
                </a:r>
                <a:r>
                  <a:rPr lang="es-CL" sz="1600" dirty="0"/>
                  <a:t> entre Estaciones</a:t>
                </a:r>
                <a:r>
                  <a:rPr lang="es-CL" sz="1600" noProof="0" dirty="0"/>
                  <a:t> 1 y </a:t>
                </a:r>
                <a:r>
                  <a:rPr lang="es-CL" sz="1600" i="1" noProof="0" dirty="0"/>
                  <a:t>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0C08FF-36A1-F87A-DA19-7BA31D826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blipFill>
                <a:blip r:embed="rId5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DF64CA-498E-2628-2EFF-A34B5E371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90" y="1365249"/>
            <a:ext cx="9144000" cy="4719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94935B-9FD8-32BC-63B1-4EF876750628}"/>
              </a:ext>
            </a:extLst>
          </p:cNvPr>
          <p:cNvSpPr/>
          <p:nvPr/>
        </p:nvSpPr>
        <p:spPr>
          <a:xfrm>
            <a:off x="1482296" y="1519200"/>
            <a:ext cx="10512854" cy="1738088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F77AD-36BE-5084-6C31-149345D5B9AC}"/>
                  </a:ext>
                </a:extLst>
              </p:cNvPr>
              <p:cNvSpPr txBox="1"/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B05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B05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B050"/>
                    </a:solidFill>
                  </a:rPr>
                  <a:t>Estación 1</a:t>
                </a:r>
                <a:r>
                  <a:rPr lang="es-CL" b="1" noProof="0" dirty="0">
                    <a:solidFill>
                      <a:srgbClr val="00B050"/>
                    </a:solidFill>
                  </a:rPr>
                  <a:t> </a:t>
                </a:r>
                <a:r>
                  <a:rPr lang="es-CL" noProof="0" dirty="0">
                    <a:solidFill>
                      <a:srgbClr val="00B050"/>
                    </a:solidFill>
                  </a:rPr>
                  <a:t>usando primeras ondas de </a:t>
                </a:r>
                <a:r>
                  <a:rPr lang="es-CL" u="sng" noProof="0" dirty="0">
                    <a:solidFill>
                      <a:srgbClr val="00B05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0F77AD-36BE-5084-6C31-149345D5B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blipFill>
                <a:blip r:embed="rId7"/>
                <a:stretch>
                  <a:fillRect l="-2410" t="-3046" r="-4518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1FBE9C-8565-DBFB-FCB0-FE7A722CD0F2}"/>
                  </a:ext>
                </a:extLst>
              </p:cNvPr>
              <p:cNvSpPr txBox="1"/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70C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70C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rgbClr val="0070C0"/>
                    </a:solidFill>
                  </a:rPr>
                  <a:t>n</a:t>
                </a:r>
                <a:r>
                  <a:rPr lang="es-CL" i="1" noProof="0" dirty="0">
                    <a:solidFill>
                      <a:srgbClr val="0070C0"/>
                    </a:solidFill>
                  </a:rPr>
                  <a:t> </a:t>
                </a:r>
                <a:r>
                  <a:rPr lang="es-CL" noProof="0" dirty="0">
                    <a:solidFill>
                      <a:srgbClr val="0070C0"/>
                    </a:solidFill>
                  </a:rPr>
                  <a:t>usando primeras ondas de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1FBE9C-8565-DBFB-FCB0-FE7A722CD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blipFill>
                <a:blip r:embed="rId8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 descr="Right pointing backhand index ">
            <a:extLst>
              <a:ext uri="{FF2B5EF4-FFF2-40B4-BE49-F238E27FC236}">
                <a16:creationId xmlns:a16="http://schemas.microsoft.com/office/drawing/2014/main" id="{9C150EE9-A84A-7749-AE20-1917419FB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95259" flipH="1">
            <a:off x="11620870" y="4340796"/>
            <a:ext cx="515491" cy="5154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ABA60A-337E-B0F9-FD38-48EB6D29C40E}"/>
              </a:ext>
            </a:extLst>
          </p:cNvPr>
          <p:cNvSpPr/>
          <p:nvPr/>
        </p:nvSpPr>
        <p:spPr>
          <a:xfrm>
            <a:off x="4284661" y="3250800"/>
            <a:ext cx="7710489" cy="1278939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FDF9B-729A-BBD2-D286-F4DAB61AF0FE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5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7E22E-7D98-CD7A-9BB3-E890F4D4D8A5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57AB4-99D9-8519-2750-45AEC810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0" y="1365249"/>
            <a:ext cx="9144000" cy="4719542"/>
          </a:xfrm>
          <a:prstGeom prst="rect">
            <a:avLst/>
          </a:prstGeom>
        </p:spPr>
      </p:pic>
      <p:pic>
        <p:nvPicPr>
          <p:cNvPr id="14" name="Graphic 13" descr="Right pointing backhand index ">
            <a:extLst>
              <a:ext uri="{FF2B5EF4-FFF2-40B4-BE49-F238E27FC236}">
                <a16:creationId xmlns:a16="http://schemas.microsoft.com/office/drawing/2014/main" id="{449BB17A-FC4C-BA72-F57E-CC68180C7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95259" flipH="1">
            <a:off x="7280595" y="4412455"/>
            <a:ext cx="515491" cy="5154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4C321E-3AEC-50DA-5599-4EBC8D8E30A2}"/>
              </a:ext>
            </a:extLst>
          </p:cNvPr>
          <p:cNvSpPr/>
          <p:nvPr/>
        </p:nvSpPr>
        <p:spPr>
          <a:xfrm>
            <a:off x="6482395" y="4542461"/>
            <a:ext cx="1748271" cy="1488225"/>
          </a:xfrm>
          <a:custGeom>
            <a:avLst/>
            <a:gdLst>
              <a:gd name="connsiteX0" fmla="*/ 0 w 1748271"/>
              <a:gd name="connsiteY0" fmla="*/ 0 h 1488225"/>
              <a:gd name="connsiteX1" fmla="*/ 547792 w 1748271"/>
              <a:gd name="connsiteY1" fmla="*/ 0 h 1488225"/>
              <a:gd name="connsiteX2" fmla="*/ 1113066 w 1748271"/>
              <a:gd name="connsiteY2" fmla="*/ 0 h 1488225"/>
              <a:gd name="connsiteX3" fmla="*/ 1748271 w 1748271"/>
              <a:gd name="connsiteY3" fmla="*/ 0 h 1488225"/>
              <a:gd name="connsiteX4" fmla="*/ 1748271 w 1748271"/>
              <a:gd name="connsiteY4" fmla="*/ 496075 h 1488225"/>
              <a:gd name="connsiteX5" fmla="*/ 1748271 w 1748271"/>
              <a:gd name="connsiteY5" fmla="*/ 1021915 h 1488225"/>
              <a:gd name="connsiteX6" fmla="*/ 1748271 w 1748271"/>
              <a:gd name="connsiteY6" fmla="*/ 1488225 h 1488225"/>
              <a:gd name="connsiteX7" fmla="*/ 1148031 w 1748271"/>
              <a:gd name="connsiteY7" fmla="*/ 1488225 h 1488225"/>
              <a:gd name="connsiteX8" fmla="*/ 547792 w 1748271"/>
              <a:gd name="connsiteY8" fmla="*/ 1488225 h 1488225"/>
              <a:gd name="connsiteX9" fmla="*/ 0 w 1748271"/>
              <a:gd name="connsiteY9" fmla="*/ 1488225 h 1488225"/>
              <a:gd name="connsiteX10" fmla="*/ 0 w 1748271"/>
              <a:gd name="connsiteY10" fmla="*/ 992150 h 1488225"/>
              <a:gd name="connsiteX11" fmla="*/ 0 w 1748271"/>
              <a:gd name="connsiteY11" fmla="*/ 540722 h 1488225"/>
              <a:gd name="connsiteX12" fmla="*/ 0 w 1748271"/>
              <a:gd name="connsiteY12" fmla="*/ 0 h 148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48271" h="1488225" fill="none" extrusionOk="0">
                <a:moveTo>
                  <a:pt x="0" y="0"/>
                </a:moveTo>
                <a:cubicBezTo>
                  <a:pt x="175267" y="-1650"/>
                  <a:pt x="402463" y="12406"/>
                  <a:pt x="547792" y="0"/>
                </a:cubicBezTo>
                <a:cubicBezTo>
                  <a:pt x="693121" y="-12406"/>
                  <a:pt x="996281" y="-24501"/>
                  <a:pt x="1113066" y="0"/>
                </a:cubicBezTo>
                <a:cubicBezTo>
                  <a:pt x="1229851" y="24501"/>
                  <a:pt x="1498659" y="26468"/>
                  <a:pt x="1748271" y="0"/>
                </a:cubicBezTo>
                <a:cubicBezTo>
                  <a:pt x="1771456" y="140727"/>
                  <a:pt x="1760039" y="380258"/>
                  <a:pt x="1748271" y="496075"/>
                </a:cubicBezTo>
                <a:cubicBezTo>
                  <a:pt x="1736503" y="611892"/>
                  <a:pt x="1746276" y="817470"/>
                  <a:pt x="1748271" y="1021915"/>
                </a:cubicBezTo>
                <a:cubicBezTo>
                  <a:pt x="1750266" y="1226360"/>
                  <a:pt x="1728225" y="1306859"/>
                  <a:pt x="1748271" y="1488225"/>
                </a:cubicBezTo>
                <a:cubicBezTo>
                  <a:pt x="1560023" y="1478259"/>
                  <a:pt x="1287804" y="1459393"/>
                  <a:pt x="1148031" y="1488225"/>
                </a:cubicBezTo>
                <a:cubicBezTo>
                  <a:pt x="1008258" y="1517057"/>
                  <a:pt x="668174" y="1490603"/>
                  <a:pt x="547792" y="1488225"/>
                </a:cubicBezTo>
                <a:cubicBezTo>
                  <a:pt x="427410" y="1485847"/>
                  <a:pt x="181356" y="1461365"/>
                  <a:pt x="0" y="1488225"/>
                </a:cubicBezTo>
                <a:cubicBezTo>
                  <a:pt x="6513" y="1294607"/>
                  <a:pt x="23274" y="1237922"/>
                  <a:pt x="0" y="992150"/>
                </a:cubicBezTo>
                <a:cubicBezTo>
                  <a:pt x="-23274" y="746379"/>
                  <a:pt x="-19372" y="729138"/>
                  <a:pt x="0" y="540722"/>
                </a:cubicBezTo>
                <a:cubicBezTo>
                  <a:pt x="19372" y="352306"/>
                  <a:pt x="3827" y="261160"/>
                  <a:pt x="0" y="0"/>
                </a:cubicBezTo>
                <a:close/>
              </a:path>
              <a:path w="1748271" h="1488225" stroke="0" extrusionOk="0">
                <a:moveTo>
                  <a:pt x="0" y="0"/>
                </a:moveTo>
                <a:cubicBezTo>
                  <a:pt x="151894" y="-6642"/>
                  <a:pt x="479611" y="-1726"/>
                  <a:pt x="600240" y="0"/>
                </a:cubicBezTo>
                <a:cubicBezTo>
                  <a:pt x="720869" y="1726"/>
                  <a:pt x="1059108" y="-11929"/>
                  <a:pt x="1182997" y="0"/>
                </a:cubicBezTo>
                <a:cubicBezTo>
                  <a:pt x="1306886" y="11929"/>
                  <a:pt x="1629768" y="794"/>
                  <a:pt x="1748271" y="0"/>
                </a:cubicBezTo>
                <a:cubicBezTo>
                  <a:pt x="1727976" y="143672"/>
                  <a:pt x="1735144" y="301450"/>
                  <a:pt x="1748271" y="510957"/>
                </a:cubicBezTo>
                <a:cubicBezTo>
                  <a:pt x="1761398" y="720464"/>
                  <a:pt x="1734974" y="773737"/>
                  <a:pt x="1748271" y="977268"/>
                </a:cubicBezTo>
                <a:cubicBezTo>
                  <a:pt x="1761568" y="1180799"/>
                  <a:pt x="1734038" y="1378866"/>
                  <a:pt x="1748271" y="1488225"/>
                </a:cubicBezTo>
                <a:cubicBezTo>
                  <a:pt x="1518929" y="1515834"/>
                  <a:pt x="1426845" y="1499275"/>
                  <a:pt x="1148031" y="1488225"/>
                </a:cubicBezTo>
                <a:cubicBezTo>
                  <a:pt x="869217" y="1477175"/>
                  <a:pt x="723538" y="1484114"/>
                  <a:pt x="530309" y="1488225"/>
                </a:cubicBezTo>
                <a:cubicBezTo>
                  <a:pt x="337080" y="1492336"/>
                  <a:pt x="252606" y="1465868"/>
                  <a:pt x="0" y="1488225"/>
                </a:cubicBezTo>
                <a:cubicBezTo>
                  <a:pt x="-544" y="1339505"/>
                  <a:pt x="5189" y="1230541"/>
                  <a:pt x="0" y="977268"/>
                </a:cubicBezTo>
                <a:cubicBezTo>
                  <a:pt x="-5189" y="723995"/>
                  <a:pt x="3030" y="704598"/>
                  <a:pt x="0" y="451428"/>
                </a:cubicBezTo>
                <a:cubicBezTo>
                  <a:pt x="-3030" y="198258"/>
                  <a:pt x="7393" y="168113"/>
                  <a:pt x="0" y="0"/>
                </a:cubicBezTo>
                <a:close/>
              </a:path>
            </a:pathLst>
          </a:custGeom>
          <a:solidFill>
            <a:srgbClr val="92D050">
              <a:alpha val="20000"/>
            </a:srgb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78293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C3850D-65A1-F5E3-1578-A114CC5DB186}"/>
                  </a:ext>
                </a:extLst>
              </p:cNvPr>
              <p:cNvSpPr txBox="1"/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Propiedades sitio Estación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Propiedades sitio Estación </a:t>
                </a:r>
                <a:r>
                  <a:rPr lang="es-CL" sz="1600" i="1" dirty="0"/>
                  <a:t>n</a:t>
                </a:r>
                <a:endParaRPr lang="es-CL" sz="1600" b="1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C3850D-65A1-F5E3-1578-A114CC5DB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blipFill>
                <a:blip r:embed="rId5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653B52-D4C9-46F3-BC58-AB57FE7EC5AE}"/>
                  </a:ext>
                </a:extLst>
              </p:cNvPr>
              <p:cNvSpPr txBox="1"/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Variables latentes </a:t>
                </a:r>
                <a:r>
                  <a:rPr lang="es-CL" sz="1600" dirty="0"/>
                  <a:t>Estación</a:t>
                </a:r>
                <a:r>
                  <a:rPr lang="es-CL" sz="1600" noProof="0" dirty="0"/>
                  <a:t>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Variables latentes Estación </a:t>
                </a:r>
                <a:r>
                  <a:rPr lang="es-CL" sz="1600" i="1" dirty="0"/>
                  <a:t>n</a:t>
                </a:r>
                <a:endParaRPr lang="es-CL" sz="1600" i="1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653B52-D4C9-46F3-BC58-AB57FE7EC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blipFill>
                <a:blip r:embed="rId6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FD23F9-5B1D-4ABA-62F5-58438F465854}"/>
                  </a:ext>
                </a:extLst>
              </p:cNvPr>
              <p:cNvSpPr txBox="1"/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𝐈𝐌</m:t>
                        </m:r>
                      </m:e>
                      <m:sub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IM de 10 s de Estación 1</a:t>
                </a:r>
                <a:endParaRPr lang="es-CL" sz="160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L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s-CL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1600" noProof="0" dirty="0"/>
                  <a:t> Distancia </a:t>
                </a:r>
                <a:r>
                  <a:rPr lang="es-CL" sz="1600" dirty="0" err="1"/>
                  <a:t>Haversina</a:t>
                </a:r>
                <a:r>
                  <a:rPr lang="es-CL" sz="1600" dirty="0"/>
                  <a:t> entre Estaciones</a:t>
                </a:r>
                <a:r>
                  <a:rPr lang="es-CL" sz="1600" noProof="0" dirty="0"/>
                  <a:t> 1 y </a:t>
                </a:r>
                <a:r>
                  <a:rPr lang="es-CL" sz="1600" i="1" noProof="0" dirty="0"/>
                  <a:t>n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FD23F9-5B1D-4ABA-62F5-58438F465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blipFill>
                <a:blip r:embed="rId7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503D48-BB08-40EF-C39A-26306686E299}"/>
                  </a:ext>
                </a:extLst>
              </p:cNvPr>
              <p:cNvSpPr txBox="1"/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en </a:t>
                </a:r>
                <a:r>
                  <a:rPr lang="es-CL" b="1" u="sng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usando primeras ondas de 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503D48-BB08-40EF-C39A-26306686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blipFill>
                <a:blip r:embed="rId8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06561C-65DC-19E5-7303-B9BF96F3555E}"/>
                  </a:ext>
                </a:extLst>
              </p:cNvPr>
              <p:cNvSpPr txBox="1"/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B05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B05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B050"/>
                    </a:solidFill>
                  </a:rPr>
                  <a:t>Estación 1</a:t>
                </a:r>
                <a:r>
                  <a:rPr lang="es-CL" b="1" noProof="0" dirty="0">
                    <a:solidFill>
                      <a:srgbClr val="00B050"/>
                    </a:solidFill>
                  </a:rPr>
                  <a:t> </a:t>
                </a:r>
                <a:r>
                  <a:rPr lang="es-CL" noProof="0" dirty="0">
                    <a:solidFill>
                      <a:srgbClr val="00B050"/>
                    </a:solidFill>
                  </a:rPr>
                  <a:t>usando primeras ondas de </a:t>
                </a:r>
                <a:r>
                  <a:rPr lang="es-CL" u="sng" noProof="0" dirty="0">
                    <a:solidFill>
                      <a:srgbClr val="00B05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06561C-65DC-19E5-7303-B9BF96F35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blipFill>
                <a:blip r:embed="rId9"/>
                <a:stretch>
                  <a:fillRect l="-2410" t="-3046" r="-4518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4ED6EF-C20C-9E04-AA55-5EB83E68344B}"/>
                  </a:ext>
                </a:extLst>
              </p:cNvPr>
              <p:cNvSpPr txBox="1"/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70C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70C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rgbClr val="0070C0"/>
                    </a:solidFill>
                  </a:rPr>
                  <a:t>n</a:t>
                </a:r>
                <a:r>
                  <a:rPr lang="es-CL" i="1" noProof="0" dirty="0">
                    <a:solidFill>
                      <a:srgbClr val="0070C0"/>
                    </a:solidFill>
                  </a:rPr>
                  <a:t> </a:t>
                </a:r>
                <a:r>
                  <a:rPr lang="es-CL" noProof="0" dirty="0">
                    <a:solidFill>
                      <a:srgbClr val="0070C0"/>
                    </a:solidFill>
                  </a:rPr>
                  <a:t>usando primeras ondas de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4ED6EF-C20C-9E04-AA55-5EB83E683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blipFill>
                <a:blip r:embed="rId10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Right pointing backhand index ">
            <a:extLst>
              <a:ext uri="{FF2B5EF4-FFF2-40B4-BE49-F238E27FC236}">
                <a16:creationId xmlns:a16="http://schemas.microsoft.com/office/drawing/2014/main" id="{A636F39F-9B2E-D287-D028-1BBE2867E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995259" flipH="1">
            <a:off x="11620870" y="4340796"/>
            <a:ext cx="515491" cy="5154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3AF5C0-3D63-340D-398F-5A2502708736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BF9A0-A27B-F3B7-76DE-FBCC82D9FF26}"/>
              </a:ext>
            </a:extLst>
          </p:cNvPr>
          <p:cNvSpPr/>
          <p:nvPr/>
        </p:nvSpPr>
        <p:spPr>
          <a:xfrm>
            <a:off x="1482296" y="1519200"/>
            <a:ext cx="10512854" cy="1738088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21C52C-086D-D69D-4D81-E87412F879BC}"/>
              </a:ext>
            </a:extLst>
          </p:cNvPr>
          <p:cNvSpPr/>
          <p:nvPr/>
        </p:nvSpPr>
        <p:spPr>
          <a:xfrm>
            <a:off x="4284661" y="3250800"/>
            <a:ext cx="7710489" cy="1278939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714384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44DB5-0F99-2C40-6556-C66361D14E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"/>
          <a:stretch/>
        </p:blipFill>
        <p:spPr bwMode="auto">
          <a:xfrm>
            <a:off x="3100826" y="1844571"/>
            <a:ext cx="8538667" cy="3393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Segnaposto contenuto 5">
            <a:extLst>
              <a:ext uri="{FF2B5EF4-FFF2-40B4-BE49-F238E27FC236}">
                <a16:creationId xmlns:a16="http://schemas.microsoft.com/office/drawing/2014/main" id="{CCF9C879-FA60-834A-BEA5-B6AEB6B5718C}"/>
              </a:ext>
            </a:extLst>
          </p:cNvPr>
          <p:cNvSpPr txBox="1">
            <a:spLocks/>
          </p:cNvSpPr>
          <p:nvPr/>
        </p:nvSpPr>
        <p:spPr>
          <a:xfrm>
            <a:off x="3779113" y="1185630"/>
            <a:ext cx="6288828" cy="4815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VAE para </a:t>
            </a:r>
            <a:r>
              <a:rPr lang="es-ES" dirty="0" err="1">
                <a:solidFill>
                  <a:srgbClr val="0070C0"/>
                </a:solidFill>
              </a:rPr>
              <a:t>LVs</a:t>
            </a:r>
            <a:r>
              <a:rPr lang="es-ES" dirty="0">
                <a:solidFill>
                  <a:srgbClr val="0070C0"/>
                </a:solidFill>
              </a:rPr>
              <a:t> informadas por el dominio</a:t>
            </a:r>
            <a:endParaRPr lang="es-CL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8C9214-21B3-57EA-9803-53486DDD2A1D}"/>
                  </a:ext>
                </a:extLst>
              </p:cNvPr>
              <p:cNvSpPr txBox="1"/>
              <p:nvPr/>
            </p:nvSpPr>
            <p:spPr>
              <a:xfrm>
                <a:off x="5553131" y="5772279"/>
                <a:ext cx="3634056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𝑉𝐴𝐸</m:t>
                    </m:r>
                  </m:oMath>
                </a14:m>
                <a:r>
                  <a:rPr lang="es-CL" noProof="0" dirty="0"/>
                  <a:t> y </a:t>
                </a:r>
                <a14:m>
                  <m:oMath xmlns:m="http://schemas.openxmlformats.org/officeDocument/2006/math"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𝐿𝑉𝑠</m:t>
                    </m:r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 ~</m:t>
                    </m:r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CL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s-CL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s-CL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CL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s-CL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s-CL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L" noProof="0" dirty="0"/>
                  <a:t> se entrenan usando </a:t>
                </a:r>
                <a:r>
                  <a:rPr lang="es-CL" b="1" noProof="0" dirty="0"/>
                  <a:t>Train set</a:t>
                </a:r>
                <a:endParaRPr lang="es-CL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8C9214-21B3-57EA-9803-53486DDD2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131" y="5772279"/>
                <a:ext cx="3634056" cy="646331"/>
              </a:xfrm>
              <a:prstGeom prst="rect">
                <a:avLst/>
              </a:prstGeom>
              <a:blipFill>
                <a:blip r:embed="rId3"/>
                <a:stretch>
                  <a:fillRect t="-4630" r="-836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47C3336-3BC3-894B-EE30-01793A972195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0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0A4C66-9AC0-4628-C9EE-7AE4422C0496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 descr="A graph of a train speed test&#10;&#10;Description automatically generated">
            <a:extLst>
              <a:ext uri="{FF2B5EF4-FFF2-40B4-BE49-F238E27FC236}">
                <a16:creationId xmlns:a16="http://schemas.microsoft.com/office/drawing/2014/main" id="{17971F08-855F-E089-6520-5A8CAEDEF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91" y="1471799"/>
            <a:ext cx="3757918" cy="3006334"/>
          </a:xfrm>
          <a:prstGeom prst="rect">
            <a:avLst/>
          </a:prstGeom>
        </p:spPr>
      </p:pic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A7587A8F-B38F-127C-C743-4982EACD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1" y="4286254"/>
            <a:ext cx="3175406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D8AB611-5D9F-7C1E-1D31-BEE8D6BD1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1" y="4286254"/>
            <a:ext cx="3323653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FA3D7D-3D88-3E3F-918D-BA0591FCA777}"/>
                  </a:ext>
                </a:extLst>
              </p:cNvPr>
              <p:cNvSpPr txBox="1"/>
              <p:nvPr/>
            </p:nvSpPr>
            <p:spPr>
              <a:xfrm>
                <a:off x="7998414" y="4639254"/>
                <a:ext cx="4183368" cy="1661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s-CL" noProof="0" dirty="0">
                    <a:latin typeface="Aptos" panose="020B0004020202020204" pitchFamily="34" charset="0"/>
                  </a:rPr>
                  <a:t>VAE </a:t>
                </a:r>
                <a:r>
                  <a:rPr lang="es-CL" i="1" noProof="0" dirty="0" err="1">
                    <a:latin typeface="Aptos" panose="020B0004020202020204" pitchFamily="34" charset="0"/>
                  </a:rPr>
                  <a:t>decoder</a:t>
                </a:r>
                <a:r>
                  <a:rPr lang="es-CL" noProof="0" dirty="0">
                    <a:latin typeface="Aptos" panose="020B0004020202020204" pitchFamily="34" charset="0"/>
                  </a:rPr>
                  <a:t> convierte las </a:t>
                </a:r>
                <a:r>
                  <a:rPr lang="es-CL" noProof="0" dirty="0" err="1">
                    <a:latin typeface="Aptos" panose="020B0004020202020204" pitchFamily="34" charset="0"/>
                  </a:rPr>
                  <a:t>LVs</a:t>
                </a:r>
                <a:r>
                  <a:rPr lang="es-CL" noProof="0" dirty="0">
                    <a:latin typeface="Aptos" panose="020B0004020202020204" pitchFamily="34" charset="0"/>
                  </a:rPr>
                  <a:t> en espectro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latin typeface="Aptos" panose="020B0004020202020204" pitchFamily="34" charset="0"/>
                  </a:rPr>
                  <a:t> </a:t>
                </a:r>
                <a:r>
                  <a:rPr lang="es-CL" b="1" dirty="0">
                    <a:latin typeface="Aptos" panose="020B0004020202020204" pitchFamily="34" charset="0"/>
                  </a:rPr>
                  <a:t>con alta bondad de ajuste</a:t>
                </a:r>
                <a:endParaRPr lang="es-CL" b="1" noProof="0" dirty="0">
                  <a:latin typeface="Aptos" panose="020B00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s-CL" noProof="0" dirty="0">
                  <a:latin typeface="Aptos" panose="020B0004020202020204" pitchFamily="34" charset="0"/>
                </a:endParaRPr>
              </a:p>
              <a:p>
                <a:r>
                  <a:rPr lang="es-CL" noProof="0" dirty="0">
                    <a:latin typeface="Aptos" panose="020B0004020202020204" pitchFamily="34" charset="0"/>
                  </a:rPr>
                  <a:t>→ </a:t>
                </a:r>
                <a:r>
                  <a:rPr lang="es-CL" noProof="0" dirty="0" err="1">
                    <a:latin typeface="Aptos" panose="020B0004020202020204" pitchFamily="34" charset="0"/>
                  </a:rPr>
                  <a:t>LVs</a:t>
                </a:r>
                <a:r>
                  <a:rPr lang="es-CL" noProof="0" dirty="0">
                    <a:latin typeface="Aptos" panose="020B0004020202020204" pitchFamily="34" charset="0"/>
                  </a:rPr>
                  <a:t> en conjunto con </a:t>
                </a:r>
                <a:r>
                  <a:rPr lang="es-CL" i="1" noProof="0" dirty="0" err="1">
                    <a:latin typeface="Aptos" panose="020B0004020202020204" pitchFamily="34" charset="0"/>
                  </a:rPr>
                  <a:t>decoder</a:t>
                </a:r>
                <a:r>
                  <a:rPr lang="es-CL" noProof="0" dirty="0">
                    <a:latin typeface="Aptos" panose="020B0004020202020204" pitchFamily="34" charset="0"/>
                  </a:rPr>
                  <a:t> son  </a:t>
                </a:r>
                <a:r>
                  <a:rPr lang="es-CL" b="1" noProof="0" dirty="0">
                    <a:latin typeface="Aptos" panose="020B0004020202020204" pitchFamily="34" charset="0"/>
                  </a:rPr>
                  <a:t>suficientes y eficientes para estimar espectro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1" i="1" noProof="0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s-CL" b="1" i="1" noProof="0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s-CL" b="1" noProof="0" dirty="0">
                  <a:latin typeface="Aptos" panose="020B00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FA3D7D-3D88-3E3F-918D-BA0591FC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414" y="4639254"/>
                <a:ext cx="4183368" cy="1661993"/>
              </a:xfrm>
              <a:prstGeom prst="rect">
                <a:avLst/>
              </a:prstGeom>
              <a:blipFill>
                <a:blip r:embed="rId5"/>
                <a:stretch>
                  <a:fillRect l="-3353" t="-4396" r="-3061" b="-805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2415020-A7D8-117C-BD54-442AA60699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"/>
          <a:stretch/>
        </p:blipFill>
        <p:spPr bwMode="auto">
          <a:xfrm>
            <a:off x="450851" y="1074830"/>
            <a:ext cx="7645400" cy="3038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3C025F-9EF6-4EEB-F3C5-7FD4FB3DDA73}"/>
              </a:ext>
            </a:extLst>
          </p:cNvPr>
          <p:cNvSpPr/>
          <p:nvPr/>
        </p:nvSpPr>
        <p:spPr>
          <a:xfrm>
            <a:off x="3577771" y="1600445"/>
            <a:ext cx="4366079" cy="2533409"/>
          </a:xfrm>
          <a:custGeom>
            <a:avLst/>
            <a:gdLst>
              <a:gd name="connsiteX0" fmla="*/ 0 w 4366079"/>
              <a:gd name="connsiteY0" fmla="*/ 0 h 2533409"/>
              <a:gd name="connsiteX1" fmla="*/ 536404 w 4366079"/>
              <a:gd name="connsiteY1" fmla="*/ 0 h 2533409"/>
              <a:gd name="connsiteX2" fmla="*/ 1029147 w 4366079"/>
              <a:gd name="connsiteY2" fmla="*/ 0 h 2533409"/>
              <a:gd name="connsiteX3" fmla="*/ 1521890 w 4366079"/>
              <a:gd name="connsiteY3" fmla="*/ 0 h 2533409"/>
              <a:gd name="connsiteX4" fmla="*/ 2232938 w 4366079"/>
              <a:gd name="connsiteY4" fmla="*/ 0 h 2533409"/>
              <a:gd name="connsiteX5" fmla="*/ 2769342 w 4366079"/>
              <a:gd name="connsiteY5" fmla="*/ 0 h 2533409"/>
              <a:gd name="connsiteX6" fmla="*/ 3480389 w 4366079"/>
              <a:gd name="connsiteY6" fmla="*/ 0 h 2533409"/>
              <a:gd name="connsiteX7" fmla="*/ 4366079 w 4366079"/>
              <a:gd name="connsiteY7" fmla="*/ 0 h 2533409"/>
              <a:gd name="connsiteX8" fmla="*/ 4366079 w 4366079"/>
              <a:gd name="connsiteY8" fmla="*/ 608018 h 2533409"/>
              <a:gd name="connsiteX9" fmla="*/ 4366079 w 4366079"/>
              <a:gd name="connsiteY9" fmla="*/ 1165368 h 2533409"/>
              <a:gd name="connsiteX10" fmla="*/ 4366079 w 4366079"/>
              <a:gd name="connsiteY10" fmla="*/ 1798720 h 2533409"/>
              <a:gd name="connsiteX11" fmla="*/ 4366079 w 4366079"/>
              <a:gd name="connsiteY11" fmla="*/ 2533409 h 2533409"/>
              <a:gd name="connsiteX12" fmla="*/ 3655032 w 4366079"/>
              <a:gd name="connsiteY12" fmla="*/ 2533409 h 2533409"/>
              <a:gd name="connsiteX13" fmla="*/ 3074967 w 4366079"/>
              <a:gd name="connsiteY13" fmla="*/ 2533409 h 2533409"/>
              <a:gd name="connsiteX14" fmla="*/ 2363920 w 4366079"/>
              <a:gd name="connsiteY14" fmla="*/ 2533409 h 2533409"/>
              <a:gd name="connsiteX15" fmla="*/ 1740194 w 4366079"/>
              <a:gd name="connsiteY15" fmla="*/ 2533409 h 2533409"/>
              <a:gd name="connsiteX16" fmla="*/ 1116469 w 4366079"/>
              <a:gd name="connsiteY16" fmla="*/ 2533409 h 2533409"/>
              <a:gd name="connsiteX17" fmla="*/ 536404 w 4366079"/>
              <a:gd name="connsiteY17" fmla="*/ 2533409 h 2533409"/>
              <a:gd name="connsiteX18" fmla="*/ 0 w 4366079"/>
              <a:gd name="connsiteY18" fmla="*/ 2533409 h 2533409"/>
              <a:gd name="connsiteX19" fmla="*/ 0 w 4366079"/>
              <a:gd name="connsiteY19" fmla="*/ 1976059 h 2533409"/>
              <a:gd name="connsiteX20" fmla="*/ 0 w 4366079"/>
              <a:gd name="connsiteY20" fmla="*/ 1393375 h 2533409"/>
              <a:gd name="connsiteX21" fmla="*/ 0 w 4366079"/>
              <a:gd name="connsiteY21" fmla="*/ 709355 h 2533409"/>
              <a:gd name="connsiteX22" fmla="*/ 0 w 4366079"/>
              <a:gd name="connsiteY22" fmla="*/ 0 h 253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66079" h="2533409" fill="none" extrusionOk="0">
                <a:moveTo>
                  <a:pt x="0" y="0"/>
                </a:moveTo>
                <a:cubicBezTo>
                  <a:pt x="199002" y="-16809"/>
                  <a:pt x="289015" y="24757"/>
                  <a:pt x="536404" y="0"/>
                </a:cubicBezTo>
                <a:cubicBezTo>
                  <a:pt x="783793" y="-24757"/>
                  <a:pt x="918554" y="20067"/>
                  <a:pt x="1029147" y="0"/>
                </a:cubicBezTo>
                <a:cubicBezTo>
                  <a:pt x="1139740" y="-20067"/>
                  <a:pt x="1303319" y="22792"/>
                  <a:pt x="1521890" y="0"/>
                </a:cubicBezTo>
                <a:cubicBezTo>
                  <a:pt x="1740461" y="-22792"/>
                  <a:pt x="2065142" y="15778"/>
                  <a:pt x="2232938" y="0"/>
                </a:cubicBezTo>
                <a:cubicBezTo>
                  <a:pt x="2400734" y="-15778"/>
                  <a:pt x="2544034" y="-7315"/>
                  <a:pt x="2769342" y="0"/>
                </a:cubicBezTo>
                <a:cubicBezTo>
                  <a:pt x="2994650" y="7315"/>
                  <a:pt x="3181522" y="31945"/>
                  <a:pt x="3480389" y="0"/>
                </a:cubicBezTo>
                <a:cubicBezTo>
                  <a:pt x="3779256" y="-31945"/>
                  <a:pt x="3953654" y="-27100"/>
                  <a:pt x="4366079" y="0"/>
                </a:cubicBezTo>
                <a:cubicBezTo>
                  <a:pt x="4356966" y="287117"/>
                  <a:pt x="4345868" y="409490"/>
                  <a:pt x="4366079" y="608018"/>
                </a:cubicBezTo>
                <a:cubicBezTo>
                  <a:pt x="4386290" y="806546"/>
                  <a:pt x="4363757" y="1005397"/>
                  <a:pt x="4366079" y="1165368"/>
                </a:cubicBezTo>
                <a:cubicBezTo>
                  <a:pt x="4368402" y="1325339"/>
                  <a:pt x="4351315" y="1531342"/>
                  <a:pt x="4366079" y="1798720"/>
                </a:cubicBezTo>
                <a:cubicBezTo>
                  <a:pt x="4380843" y="2066098"/>
                  <a:pt x="4393326" y="2167872"/>
                  <a:pt x="4366079" y="2533409"/>
                </a:cubicBezTo>
                <a:cubicBezTo>
                  <a:pt x="4034553" y="2554630"/>
                  <a:pt x="3959918" y="2503749"/>
                  <a:pt x="3655032" y="2533409"/>
                </a:cubicBezTo>
                <a:cubicBezTo>
                  <a:pt x="3350146" y="2563069"/>
                  <a:pt x="3253029" y="2550704"/>
                  <a:pt x="3074967" y="2533409"/>
                </a:cubicBezTo>
                <a:cubicBezTo>
                  <a:pt x="2896905" y="2516114"/>
                  <a:pt x="2684529" y="2542509"/>
                  <a:pt x="2363920" y="2533409"/>
                </a:cubicBezTo>
                <a:cubicBezTo>
                  <a:pt x="2043311" y="2524309"/>
                  <a:pt x="1974801" y="2553956"/>
                  <a:pt x="1740194" y="2533409"/>
                </a:cubicBezTo>
                <a:cubicBezTo>
                  <a:pt x="1505587" y="2512862"/>
                  <a:pt x="1394263" y="2515691"/>
                  <a:pt x="1116469" y="2533409"/>
                </a:cubicBezTo>
                <a:cubicBezTo>
                  <a:pt x="838676" y="2551127"/>
                  <a:pt x="778951" y="2522625"/>
                  <a:pt x="536404" y="2533409"/>
                </a:cubicBezTo>
                <a:cubicBezTo>
                  <a:pt x="293858" y="2544193"/>
                  <a:pt x="150639" y="2516769"/>
                  <a:pt x="0" y="2533409"/>
                </a:cubicBezTo>
                <a:cubicBezTo>
                  <a:pt x="21253" y="2275316"/>
                  <a:pt x="8163" y="2114571"/>
                  <a:pt x="0" y="1976059"/>
                </a:cubicBezTo>
                <a:cubicBezTo>
                  <a:pt x="-8163" y="1837547"/>
                  <a:pt x="-24120" y="1667933"/>
                  <a:pt x="0" y="1393375"/>
                </a:cubicBezTo>
                <a:cubicBezTo>
                  <a:pt x="24120" y="1118817"/>
                  <a:pt x="14046" y="1043781"/>
                  <a:pt x="0" y="709355"/>
                </a:cubicBezTo>
                <a:cubicBezTo>
                  <a:pt x="-14046" y="374929"/>
                  <a:pt x="5376" y="166025"/>
                  <a:pt x="0" y="0"/>
                </a:cubicBezTo>
                <a:close/>
              </a:path>
              <a:path w="4366079" h="2533409" stroke="0" extrusionOk="0">
                <a:moveTo>
                  <a:pt x="0" y="0"/>
                </a:moveTo>
                <a:cubicBezTo>
                  <a:pt x="253134" y="-6473"/>
                  <a:pt x="421851" y="-8763"/>
                  <a:pt x="667386" y="0"/>
                </a:cubicBezTo>
                <a:cubicBezTo>
                  <a:pt x="912921" y="8763"/>
                  <a:pt x="1003583" y="21412"/>
                  <a:pt x="1291112" y="0"/>
                </a:cubicBezTo>
                <a:cubicBezTo>
                  <a:pt x="1578641" y="-21412"/>
                  <a:pt x="1744292" y="23615"/>
                  <a:pt x="1871177" y="0"/>
                </a:cubicBezTo>
                <a:cubicBezTo>
                  <a:pt x="1998063" y="-23615"/>
                  <a:pt x="2397286" y="26828"/>
                  <a:pt x="2538563" y="0"/>
                </a:cubicBezTo>
                <a:cubicBezTo>
                  <a:pt x="2679840" y="-26828"/>
                  <a:pt x="2872913" y="-12249"/>
                  <a:pt x="3118628" y="0"/>
                </a:cubicBezTo>
                <a:cubicBezTo>
                  <a:pt x="3364344" y="12249"/>
                  <a:pt x="3447892" y="3035"/>
                  <a:pt x="3611371" y="0"/>
                </a:cubicBezTo>
                <a:cubicBezTo>
                  <a:pt x="3774850" y="-3035"/>
                  <a:pt x="4049400" y="30652"/>
                  <a:pt x="4366079" y="0"/>
                </a:cubicBezTo>
                <a:cubicBezTo>
                  <a:pt x="4341013" y="235217"/>
                  <a:pt x="4347287" y="429085"/>
                  <a:pt x="4366079" y="658686"/>
                </a:cubicBezTo>
                <a:cubicBezTo>
                  <a:pt x="4384871" y="888287"/>
                  <a:pt x="4379529" y="1054311"/>
                  <a:pt x="4366079" y="1342707"/>
                </a:cubicBezTo>
                <a:cubicBezTo>
                  <a:pt x="4352629" y="1631103"/>
                  <a:pt x="4344313" y="1708111"/>
                  <a:pt x="4366079" y="1950725"/>
                </a:cubicBezTo>
                <a:cubicBezTo>
                  <a:pt x="4387845" y="2193339"/>
                  <a:pt x="4366684" y="2279583"/>
                  <a:pt x="4366079" y="2533409"/>
                </a:cubicBezTo>
                <a:cubicBezTo>
                  <a:pt x="4115102" y="2531337"/>
                  <a:pt x="3909318" y="2535383"/>
                  <a:pt x="3786014" y="2533409"/>
                </a:cubicBezTo>
                <a:cubicBezTo>
                  <a:pt x="3662710" y="2531435"/>
                  <a:pt x="3470809" y="2522401"/>
                  <a:pt x="3162289" y="2533409"/>
                </a:cubicBezTo>
                <a:cubicBezTo>
                  <a:pt x="2853769" y="2544417"/>
                  <a:pt x="2828867" y="2538134"/>
                  <a:pt x="2538563" y="2533409"/>
                </a:cubicBezTo>
                <a:cubicBezTo>
                  <a:pt x="2248259" y="2528684"/>
                  <a:pt x="2197156" y="2560415"/>
                  <a:pt x="1958498" y="2533409"/>
                </a:cubicBezTo>
                <a:cubicBezTo>
                  <a:pt x="1719841" y="2506403"/>
                  <a:pt x="1606753" y="2526625"/>
                  <a:pt x="1334773" y="2533409"/>
                </a:cubicBezTo>
                <a:cubicBezTo>
                  <a:pt x="1062793" y="2540193"/>
                  <a:pt x="960365" y="2511765"/>
                  <a:pt x="667386" y="2533409"/>
                </a:cubicBezTo>
                <a:cubicBezTo>
                  <a:pt x="374407" y="2555053"/>
                  <a:pt x="255369" y="2502890"/>
                  <a:pt x="0" y="2533409"/>
                </a:cubicBezTo>
                <a:cubicBezTo>
                  <a:pt x="24218" y="2352438"/>
                  <a:pt x="-10212" y="1997620"/>
                  <a:pt x="0" y="1849389"/>
                </a:cubicBezTo>
                <a:cubicBezTo>
                  <a:pt x="10212" y="1701158"/>
                  <a:pt x="12542" y="1450387"/>
                  <a:pt x="0" y="1241370"/>
                </a:cubicBezTo>
                <a:cubicBezTo>
                  <a:pt x="-12542" y="1032353"/>
                  <a:pt x="-14032" y="932037"/>
                  <a:pt x="0" y="684020"/>
                </a:cubicBezTo>
                <a:cubicBezTo>
                  <a:pt x="14032" y="436003"/>
                  <a:pt x="30951" y="294297"/>
                  <a:pt x="0" y="0"/>
                </a:cubicBezTo>
                <a:close/>
              </a:path>
            </a:pathLst>
          </a:custGeom>
          <a:solidFill>
            <a:srgbClr val="00B0F0">
              <a:alpha val="20000"/>
            </a:srgb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78293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6D55D-E220-896F-8B4B-A4B44A5FCAB1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5D9E-8345-FD01-7DB1-22574C887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0FA72D-B132-CC86-2BA0-1D7B212F2F45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82220-7473-86BA-3EFE-90D2070A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0" y="1365249"/>
            <a:ext cx="9144000" cy="4719542"/>
          </a:xfrm>
          <a:prstGeom prst="rect">
            <a:avLst/>
          </a:prstGeom>
        </p:spPr>
      </p:pic>
      <p:pic>
        <p:nvPicPr>
          <p:cNvPr id="11" name="Graphic 10" descr="Right pointing backhand index ">
            <a:extLst>
              <a:ext uri="{FF2B5EF4-FFF2-40B4-BE49-F238E27FC236}">
                <a16:creationId xmlns:a16="http://schemas.microsoft.com/office/drawing/2014/main" id="{6D30B493-6076-8AA8-749E-A8FB6EF38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95259" flipH="1">
            <a:off x="5975374" y="4455866"/>
            <a:ext cx="515491" cy="5154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1232BA-7A29-E844-6BAE-4B7E091DADFF}"/>
              </a:ext>
            </a:extLst>
          </p:cNvPr>
          <p:cNvSpPr/>
          <p:nvPr/>
        </p:nvSpPr>
        <p:spPr>
          <a:xfrm>
            <a:off x="3821844" y="4531336"/>
            <a:ext cx="3188555" cy="1475017"/>
          </a:xfrm>
          <a:custGeom>
            <a:avLst/>
            <a:gdLst>
              <a:gd name="connsiteX0" fmla="*/ 0 w 3188555"/>
              <a:gd name="connsiteY0" fmla="*/ 0 h 1475017"/>
              <a:gd name="connsiteX1" fmla="*/ 605825 w 3188555"/>
              <a:gd name="connsiteY1" fmla="*/ 0 h 1475017"/>
              <a:gd name="connsiteX2" fmla="*/ 1179765 w 3188555"/>
              <a:gd name="connsiteY2" fmla="*/ 0 h 1475017"/>
              <a:gd name="connsiteX3" fmla="*/ 1881247 w 3188555"/>
              <a:gd name="connsiteY3" fmla="*/ 0 h 1475017"/>
              <a:gd name="connsiteX4" fmla="*/ 2582730 w 3188555"/>
              <a:gd name="connsiteY4" fmla="*/ 0 h 1475017"/>
              <a:gd name="connsiteX5" fmla="*/ 3188555 w 3188555"/>
              <a:gd name="connsiteY5" fmla="*/ 0 h 1475017"/>
              <a:gd name="connsiteX6" fmla="*/ 3188555 w 3188555"/>
              <a:gd name="connsiteY6" fmla="*/ 506423 h 1475017"/>
              <a:gd name="connsiteX7" fmla="*/ 3188555 w 3188555"/>
              <a:gd name="connsiteY7" fmla="*/ 953844 h 1475017"/>
              <a:gd name="connsiteX8" fmla="*/ 3188555 w 3188555"/>
              <a:gd name="connsiteY8" fmla="*/ 1475017 h 1475017"/>
              <a:gd name="connsiteX9" fmla="*/ 2614615 w 3188555"/>
              <a:gd name="connsiteY9" fmla="*/ 1475017 h 1475017"/>
              <a:gd name="connsiteX10" fmla="*/ 2008790 w 3188555"/>
              <a:gd name="connsiteY10" fmla="*/ 1475017 h 1475017"/>
              <a:gd name="connsiteX11" fmla="*/ 1339193 w 3188555"/>
              <a:gd name="connsiteY11" fmla="*/ 1475017 h 1475017"/>
              <a:gd name="connsiteX12" fmla="*/ 733368 w 3188555"/>
              <a:gd name="connsiteY12" fmla="*/ 1475017 h 1475017"/>
              <a:gd name="connsiteX13" fmla="*/ 0 w 3188555"/>
              <a:gd name="connsiteY13" fmla="*/ 1475017 h 1475017"/>
              <a:gd name="connsiteX14" fmla="*/ 0 w 3188555"/>
              <a:gd name="connsiteY14" fmla="*/ 983345 h 1475017"/>
              <a:gd name="connsiteX15" fmla="*/ 0 w 3188555"/>
              <a:gd name="connsiteY15" fmla="*/ 476922 h 1475017"/>
              <a:gd name="connsiteX16" fmla="*/ 0 w 3188555"/>
              <a:gd name="connsiteY16" fmla="*/ 0 h 147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8555" h="1475017" fill="none" extrusionOk="0">
                <a:moveTo>
                  <a:pt x="0" y="0"/>
                </a:moveTo>
                <a:cubicBezTo>
                  <a:pt x="201483" y="-2345"/>
                  <a:pt x="406060" y="12476"/>
                  <a:pt x="605825" y="0"/>
                </a:cubicBezTo>
                <a:cubicBezTo>
                  <a:pt x="805590" y="-12476"/>
                  <a:pt x="1019646" y="-15479"/>
                  <a:pt x="1179765" y="0"/>
                </a:cubicBezTo>
                <a:cubicBezTo>
                  <a:pt x="1339884" y="15479"/>
                  <a:pt x="1632491" y="3139"/>
                  <a:pt x="1881247" y="0"/>
                </a:cubicBezTo>
                <a:cubicBezTo>
                  <a:pt x="2130003" y="-3139"/>
                  <a:pt x="2280725" y="263"/>
                  <a:pt x="2582730" y="0"/>
                </a:cubicBezTo>
                <a:cubicBezTo>
                  <a:pt x="2884735" y="-263"/>
                  <a:pt x="2903225" y="-18447"/>
                  <a:pt x="3188555" y="0"/>
                </a:cubicBezTo>
                <a:cubicBezTo>
                  <a:pt x="3213168" y="196379"/>
                  <a:pt x="3203625" y="373479"/>
                  <a:pt x="3188555" y="506423"/>
                </a:cubicBezTo>
                <a:cubicBezTo>
                  <a:pt x="3173485" y="639367"/>
                  <a:pt x="3197710" y="855667"/>
                  <a:pt x="3188555" y="953844"/>
                </a:cubicBezTo>
                <a:cubicBezTo>
                  <a:pt x="3179400" y="1052021"/>
                  <a:pt x="3200667" y="1289685"/>
                  <a:pt x="3188555" y="1475017"/>
                </a:cubicBezTo>
                <a:cubicBezTo>
                  <a:pt x="2999069" y="1454333"/>
                  <a:pt x="2788509" y="1476631"/>
                  <a:pt x="2614615" y="1475017"/>
                </a:cubicBezTo>
                <a:cubicBezTo>
                  <a:pt x="2440721" y="1473403"/>
                  <a:pt x="2219642" y="1484802"/>
                  <a:pt x="2008790" y="1475017"/>
                </a:cubicBezTo>
                <a:cubicBezTo>
                  <a:pt x="1797938" y="1465232"/>
                  <a:pt x="1583255" y="1442154"/>
                  <a:pt x="1339193" y="1475017"/>
                </a:cubicBezTo>
                <a:cubicBezTo>
                  <a:pt x="1095131" y="1507880"/>
                  <a:pt x="880822" y="1493768"/>
                  <a:pt x="733368" y="1475017"/>
                </a:cubicBezTo>
                <a:cubicBezTo>
                  <a:pt x="585915" y="1456266"/>
                  <a:pt x="196402" y="1448461"/>
                  <a:pt x="0" y="1475017"/>
                </a:cubicBezTo>
                <a:cubicBezTo>
                  <a:pt x="-16822" y="1346195"/>
                  <a:pt x="-3339" y="1088535"/>
                  <a:pt x="0" y="983345"/>
                </a:cubicBezTo>
                <a:cubicBezTo>
                  <a:pt x="3339" y="878155"/>
                  <a:pt x="177" y="592785"/>
                  <a:pt x="0" y="476922"/>
                </a:cubicBezTo>
                <a:cubicBezTo>
                  <a:pt x="-177" y="361059"/>
                  <a:pt x="6883" y="228099"/>
                  <a:pt x="0" y="0"/>
                </a:cubicBezTo>
                <a:close/>
              </a:path>
              <a:path w="3188555" h="1475017" stroke="0" extrusionOk="0">
                <a:moveTo>
                  <a:pt x="0" y="0"/>
                </a:moveTo>
                <a:cubicBezTo>
                  <a:pt x="298299" y="23160"/>
                  <a:pt x="433128" y="-16229"/>
                  <a:pt x="669597" y="0"/>
                </a:cubicBezTo>
                <a:cubicBezTo>
                  <a:pt x="906066" y="16229"/>
                  <a:pt x="991681" y="23604"/>
                  <a:pt x="1307308" y="0"/>
                </a:cubicBezTo>
                <a:cubicBezTo>
                  <a:pt x="1622935" y="-23604"/>
                  <a:pt x="1725522" y="23122"/>
                  <a:pt x="1913133" y="0"/>
                </a:cubicBezTo>
                <a:cubicBezTo>
                  <a:pt x="2100744" y="-23122"/>
                  <a:pt x="2315500" y="13896"/>
                  <a:pt x="2582730" y="0"/>
                </a:cubicBezTo>
                <a:cubicBezTo>
                  <a:pt x="2849960" y="-13896"/>
                  <a:pt x="2950887" y="-11022"/>
                  <a:pt x="3188555" y="0"/>
                </a:cubicBezTo>
                <a:cubicBezTo>
                  <a:pt x="3181000" y="190494"/>
                  <a:pt x="3206186" y="290591"/>
                  <a:pt x="3188555" y="447422"/>
                </a:cubicBezTo>
                <a:cubicBezTo>
                  <a:pt x="3170924" y="604253"/>
                  <a:pt x="3193478" y="754125"/>
                  <a:pt x="3188555" y="953844"/>
                </a:cubicBezTo>
                <a:cubicBezTo>
                  <a:pt x="3183632" y="1153563"/>
                  <a:pt x="3176815" y="1231249"/>
                  <a:pt x="3188555" y="1475017"/>
                </a:cubicBezTo>
                <a:cubicBezTo>
                  <a:pt x="2966714" y="1490877"/>
                  <a:pt x="2827726" y="1441761"/>
                  <a:pt x="2487073" y="1475017"/>
                </a:cubicBezTo>
                <a:cubicBezTo>
                  <a:pt x="2146420" y="1508273"/>
                  <a:pt x="2100890" y="1454422"/>
                  <a:pt x="1817476" y="1475017"/>
                </a:cubicBezTo>
                <a:cubicBezTo>
                  <a:pt x="1534062" y="1495612"/>
                  <a:pt x="1415703" y="1487358"/>
                  <a:pt x="1211651" y="1475017"/>
                </a:cubicBezTo>
                <a:cubicBezTo>
                  <a:pt x="1007600" y="1462676"/>
                  <a:pt x="877059" y="1472915"/>
                  <a:pt x="669597" y="1475017"/>
                </a:cubicBezTo>
                <a:cubicBezTo>
                  <a:pt x="462135" y="1477119"/>
                  <a:pt x="247688" y="1458861"/>
                  <a:pt x="0" y="1475017"/>
                </a:cubicBezTo>
                <a:cubicBezTo>
                  <a:pt x="2578" y="1351563"/>
                  <a:pt x="-5386" y="1143971"/>
                  <a:pt x="0" y="983345"/>
                </a:cubicBezTo>
                <a:cubicBezTo>
                  <a:pt x="5386" y="822719"/>
                  <a:pt x="689" y="581423"/>
                  <a:pt x="0" y="476922"/>
                </a:cubicBezTo>
                <a:cubicBezTo>
                  <a:pt x="-689" y="372421"/>
                  <a:pt x="-15599" y="217579"/>
                  <a:pt x="0" y="0"/>
                </a:cubicBezTo>
                <a:close/>
              </a:path>
            </a:pathLst>
          </a:custGeom>
          <a:solidFill>
            <a:srgbClr val="92D050">
              <a:alpha val="20000"/>
            </a:srgbClr>
          </a:solidFill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978293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AA3C33-519B-A883-B329-A4B16B6F32FB}"/>
                  </a:ext>
                </a:extLst>
              </p:cNvPr>
              <p:cNvSpPr txBox="1"/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Propiedades sitio Estación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Propiedades sitio Estación </a:t>
                </a:r>
                <a:r>
                  <a:rPr lang="es-CL" sz="1600" i="1" dirty="0"/>
                  <a:t>n</a:t>
                </a:r>
                <a:endParaRPr lang="es-CL" sz="1600" b="1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AA3C33-519B-A883-B329-A4B16B6F3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blipFill>
                <a:blip r:embed="rId5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F06F2-E434-5753-2D8F-1DA211DE955B}"/>
                  </a:ext>
                </a:extLst>
              </p:cNvPr>
              <p:cNvSpPr txBox="1"/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Variables latentes </a:t>
                </a:r>
                <a:r>
                  <a:rPr lang="es-CL" sz="1600" dirty="0"/>
                  <a:t>Estación</a:t>
                </a:r>
                <a:r>
                  <a:rPr lang="es-CL" sz="1600" noProof="0" dirty="0"/>
                  <a:t>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Variables latentes Estación </a:t>
                </a:r>
                <a:r>
                  <a:rPr lang="es-CL" sz="1600" i="1" dirty="0"/>
                  <a:t>n</a:t>
                </a:r>
                <a:endParaRPr lang="es-CL" sz="1600" i="1" noProof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9F06F2-E434-5753-2D8F-1DA211DE9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blipFill>
                <a:blip r:embed="rId6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4CC94D-3E1C-0193-5D46-21F6862BB9C5}"/>
                  </a:ext>
                </a:extLst>
              </p:cNvPr>
              <p:cNvSpPr txBox="1"/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𝐈𝐌</m:t>
                        </m:r>
                      </m:e>
                      <m:sub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IM de 10 s de Estación 1</a:t>
                </a:r>
                <a:endParaRPr lang="es-CL" sz="160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L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s-CL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1600" noProof="0" dirty="0"/>
                  <a:t> Distancia </a:t>
                </a:r>
                <a:r>
                  <a:rPr lang="es-CL" sz="1600" dirty="0" err="1"/>
                  <a:t>Haversina</a:t>
                </a:r>
                <a:r>
                  <a:rPr lang="es-CL" sz="1600" dirty="0"/>
                  <a:t> entre Estaciones</a:t>
                </a:r>
                <a:r>
                  <a:rPr lang="es-CL" sz="1600" noProof="0" dirty="0"/>
                  <a:t> 1 y </a:t>
                </a:r>
                <a:r>
                  <a:rPr lang="es-CL" sz="1600" i="1" noProof="0" dirty="0"/>
                  <a:t>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4CC94D-3E1C-0193-5D46-21F6862BB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blipFill>
                <a:blip r:embed="rId7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BF5225-B595-6EB2-7FD6-D2DC48FF745F}"/>
                  </a:ext>
                </a:extLst>
              </p:cNvPr>
              <p:cNvSpPr txBox="1"/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en </a:t>
                </a:r>
                <a:r>
                  <a:rPr lang="es-CL" b="1" u="sng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usando primeras ondas de 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BF5225-B595-6EB2-7FD6-D2DC48FF7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blipFill>
                <a:blip r:embed="rId8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537BD2-E321-47AD-88CD-B70B1A36709B}"/>
                  </a:ext>
                </a:extLst>
              </p:cNvPr>
              <p:cNvSpPr txBox="1"/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B05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B05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B050"/>
                    </a:solidFill>
                  </a:rPr>
                  <a:t>Estación 1</a:t>
                </a:r>
                <a:r>
                  <a:rPr lang="es-CL" b="1" noProof="0" dirty="0">
                    <a:solidFill>
                      <a:srgbClr val="00B050"/>
                    </a:solidFill>
                  </a:rPr>
                  <a:t> </a:t>
                </a:r>
                <a:r>
                  <a:rPr lang="es-CL" noProof="0" dirty="0">
                    <a:solidFill>
                      <a:srgbClr val="00B050"/>
                    </a:solidFill>
                  </a:rPr>
                  <a:t>usando primeras ondas de </a:t>
                </a:r>
                <a:r>
                  <a:rPr lang="es-CL" u="sng" noProof="0" dirty="0">
                    <a:solidFill>
                      <a:srgbClr val="00B05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537BD2-E321-47AD-88CD-B70B1A367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blipFill>
                <a:blip r:embed="rId9"/>
                <a:stretch>
                  <a:fillRect l="-2410" t="-3046" r="-4518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A81F4F-6919-9593-3604-289F5209A7CD}"/>
                  </a:ext>
                </a:extLst>
              </p:cNvPr>
              <p:cNvSpPr txBox="1"/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70C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70C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rgbClr val="0070C0"/>
                    </a:solidFill>
                  </a:rPr>
                  <a:t>n</a:t>
                </a:r>
                <a:r>
                  <a:rPr lang="es-CL" i="1" noProof="0" dirty="0">
                    <a:solidFill>
                      <a:srgbClr val="0070C0"/>
                    </a:solidFill>
                  </a:rPr>
                  <a:t> </a:t>
                </a:r>
                <a:r>
                  <a:rPr lang="es-CL" noProof="0" dirty="0">
                    <a:solidFill>
                      <a:srgbClr val="0070C0"/>
                    </a:solidFill>
                  </a:rPr>
                  <a:t>usando primeras ondas de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A81F4F-6919-9593-3604-289F5209A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blipFill>
                <a:blip r:embed="rId10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72202FAE-1D4B-AEF4-EC7E-B52FCD81C8BA}"/>
              </a:ext>
            </a:extLst>
          </p:cNvPr>
          <p:cNvSpPr/>
          <p:nvPr/>
        </p:nvSpPr>
        <p:spPr>
          <a:xfrm>
            <a:off x="1482296" y="1519200"/>
            <a:ext cx="10512854" cy="1738088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39986F-18CE-6946-A4D0-30D58327118B}"/>
              </a:ext>
            </a:extLst>
          </p:cNvPr>
          <p:cNvSpPr/>
          <p:nvPr/>
        </p:nvSpPr>
        <p:spPr>
          <a:xfrm>
            <a:off x="4284661" y="3250800"/>
            <a:ext cx="7710489" cy="1278939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93E2E6-05A1-0989-C023-FA09671F2AE2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Graphic 21" descr="Right pointing backhand index ">
            <a:extLst>
              <a:ext uri="{FF2B5EF4-FFF2-40B4-BE49-F238E27FC236}">
                <a16:creationId xmlns:a16="http://schemas.microsoft.com/office/drawing/2014/main" id="{3218D881-CA56-00E2-6EE1-49C292AFC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995259" flipH="1">
            <a:off x="11620870" y="4340796"/>
            <a:ext cx="515491" cy="5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0FF7-8CE1-5C19-DE7B-501B4EB15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24C2D0-FC8D-FA5D-FC5D-15BACE231BAC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93746-EE58-EF9D-E40B-A628514E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0" y="1365249"/>
            <a:ext cx="9144000" cy="4719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A6798B-04C9-B997-F1FC-C911AE199942}"/>
                  </a:ext>
                </a:extLst>
              </p:cNvPr>
              <p:cNvSpPr txBox="1"/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en </a:t>
                </a:r>
                <a:r>
                  <a:rPr lang="es-CL" b="1" u="sng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usando primeras ondas de 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A6798B-04C9-B997-F1FC-C911AE199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blipFill>
                <a:blip r:embed="rId3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0618C9-62F2-CE55-890C-1274BE310398}"/>
                  </a:ext>
                </a:extLst>
              </p:cNvPr>
              <p:cNvSpPr txBox="1"/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B05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B05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B050"/>
                    </a:solidFill>
                  </a:rPr>
                  <a:t>Estación 1</a:t>
                </a:r>
                <a:r>
                  <a:rPr lang="es-CL" b="1" noProof="0" dirty="0">
                    <a:solidFill>
                      <a:srgbClr val="00B050"/>
                    </a:solidFill>
                  </a:rPr>
                  <a:t> </a:t>
                </a:r>
                <a:r>
                  <a:rPr lang="es-CL" noProof="0" dirty="0">
                    <a:solidFill>
                      <a:srgbClr val="00B050"/>
                    </a:solidFill>
                  </a:rPr>
                  <a:t>usando primeras ondas de </a:t>
                </a:r>
                <a:r>
                  <a:rPr lang="es-CL" u="sng" noProof="0" dirty="0">
                    <a:solidFill>
                      <a:srgbClr val="00B05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0618C9-62F2-CE55-890C-1274BE310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blipFill>
                <a:blip r:embed="rId4"/>
                <a:stretch>
                  <a:fillRect l="-2410" t="-3046" r="-4518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56303A-AFFF-A90B-0905-65021E8A5F1F}"/>
                  </a:ext>
                </a:extLst>
              </p:cNvPr>
              <p:cNvSpPr txBox="1"/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70C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70C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rgbClr val="0070C0"/>
                    </a:solidFill>
                  </a:rPr>
                  <a:t>n</a:t>
                </a:r>
                <a:r>
                  <a:rPr lang="es-CL" i="1" noProof="0" dirty="0">
                    <a:solidFill>
                      <a:srgbClr val="0070C0"/>
                    </a:solidFill>
                  </a:rPr>
                  <a:t> </a:t>
                </a:r>
                <a:r>
                  <a:rPr lang="es-CL" noProof="0" dirty="0">
                    <a:solidFill>
                      <a:srgbClr val="0070C0"/>
                    </a:solidFill>
                  </a:rPr>
                  <a:t>usando primeras ondas de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56303A-AFFF-A90B-0905-65021E8A5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blipFill>
                <a:blip r:embed="rId5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phic 14" descr="Right pointing backhand index ">
            <a:extLst>
              <a:ext uri="{FF2B5EF4-FFF2-40B4-BE49-F238E27FC236}">
                <a16:creationId xmlns:a16="http://schemas.microsoft.com/office/drawing/2014/main" id="{D5427308-D7C7-8506-F855-A61239DC7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95259" flipH="1">
            <a:off x="11620870" y="3067164"/>
            <a:ext cx="515491" cy="5154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F0B2B5-F383-75A8-CFEA-3F2F85FC6AC8}"/>
              </a:ext>
            </a:extLst>
          </p:cNvPr>
          <p:cNvSpPr/>
          <p:nvPr/>
        </p:nvSpPr>
        <p:spPr>
          <a:xfrm>
            <a:off x="1482296" y="1519200"/>
            <a:ext cx="10512854" cy="1738088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B861C8-3D5B-F738-9289-80C868058A96}"/>
                  </a:ext>
                </a:extLst>
              </p:cNvPr>
              <p:cNvSpPr txBox="1"/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Propiedades sitio Estación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Propiedades sitio Estación </a:t>
                </a:r>
                <a:r>
                  <a:rPr lang="es-CL" sz="1600" i="1" dirty="0"/>
                  <a:t>n</a:t>
                </a:r>
                <a:endParaRPr lang="es-CL" sz="1600" b="1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B861C8-3D5B-F738-9289-80C868058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blipFill>
                <a:blip r:embed="rId8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B70B12-C001-E684-02DF-685D31C7805A}"/>
                  </a:ext>
                </a:extLst>
              </p:cNvPr>
              <p:cNvSpPr txBox="1"/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Variables latentes </a:t>
                </a:r>
                <a:r>
                  <a:rPr lang="es-CL" sz="1600" dirty="0"/>
                  <a:t>Estación</a:t>
                </a:r>
                <a:r>
                  <a:rPr lang="es-CL" sz="1600" noProof="0" dirty="0"/>
                  <a:t>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Variables latentes Estación </a:t>
                </a:r>
                <a:r>
                  <a:rPr lang="es-CL" sz="1600" i="1" dirty="0"/>
                  <a:t>n</a:t>
                </a:r>
                <a:endParaRPr lang="es-CL" sz="1600" i="1" noProof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B70B12-C001-E684-02DF-685D31C78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blipFill>
                <a:blip r:embed="rId9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ECF681-291B-4AFB-0911-DF03208CC888}"/>
                  </a:ext>
                </a:extLst>
              </p:cNvPr>
              <p:cNvSpPr txBox="1"/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𝐈𝐌</m:t>
                        </m:r>
                      </m:e>
                      <m:sub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IM de 10 s de Estación 1</a:t>
                </a:r>
                <a:endParaRPr lang="es-CL" sz="160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L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s-CL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1600" noProof="0" dirty="0"/>
                  <a:t> Distancia </a:t>
                </a:r>
                <a:r>
                  <a:rPr lang="es-CL" sz="1600" dirty="0" err="1"/>
                  <a:t>Haversina</a:t>
                </a:r>
                <a:r>
                  <a:rPr lang="es-CL" sz="1600" dirty="0"/>
                  <a:t> entre Estaciones</a:t>
                </a:r>
                <a:r>
                  <a:rPr lang="es-CL" sz="1600" noProof="0" dirty="0"/>
                  <a:t> 1 y </a:t>
                </a:r>
                <a:r>
                  <a:rPr lang="es-CL" sz="1600" i="1" noProof="0" dirty="0"/>
                  <a:t>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ECF681-291B-4AFB-0911-DF03208CC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blipFill>
                <a:blip r:embed="rId10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7A25402-6624-0D2D-8C94-486ACB290FE8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21B11F-0FDE-652C-77AE-00E88C67CF9C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56BA2A5F-E524-828A-C7AD-1FD307C4B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549" y="2695233"/>
            <a:ext cx="1643750" cy="16251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5A1701-1EE0-54B4-6939-846FA613C66A}"/>
              </a:ext>
            </a:extLst>
          </p:cNvPr>
          <p:cNvSpPr txBox="1"/>
          <p:nvPr/>
        </p:nvSpPr>
        <p:spPr>
          <a:xfrm>
            <a:off x="374650" y="1333211"/>
            <a:ext cx="75552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2800" kern="0" noProof="0" dirty="0">
                <a:solidFill>
                  <a:srgbClr val="0070C0"/>
                </a:solidFill>
                <a:latin typeface="Outfit"/>
                <a:cs typeface="Arial"/>
                <a:sym typeface="Arial"/>
              </a:rPr>
              <a:t>Correlaciones espaciales entre los LV se modelan usando Regresión de procesos Gaussianos (GPR)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84EED-FE07-A339-5689-908A9756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t="6031" r="1598" b="3071"/>
          <a:stretch/>
        </p:blipFill>
        <p:spPr>
          <a:xfrm>
            <a:off x="2948021" y="3779693"/>
            <a:ext cx="2867268" cy="207468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47CEEA6-EFFB-C6A8-BB6F-CD39F8E126A2}"/>
              </a:ext>
            </a:extLst>
          </p:cNvPr>
          <p:cNvSpPr/>
          <p:nvPr/>
        </p:nvSpPr>
        <p:spPr>
          <a:xfrm>
            <a:off x="2337581" y="4586612"/>
            <a:ext cx="563252" cy="4543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CC179-A304-C0C2-13DB-1360AF0BCF11}"/>
                  </a:ext>
                </a:extLst>
              </p:cNvPr>
              <p:cNvSpPr txBox="1"/>
              <p:nvPr/>
            </p:nvSpPr>
            <p:spPr>
              <a:xfrm>
                <a:off x="6580878" y="4582977"/>
                <a:ext cx="99493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1" i="0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𝐋𝐕</m:t>
                          </m:r>
                        </m:e>
                        <m:sup>
                          <m:r>
                            <a:rPr lang="es-CL" sz="2400" b="1" i="1" noProof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</m:oMath>
                  </m:oMathPara>
                </a14:m>
                <a:endParaRPr lang="es-CL" sz="2000" b="1" noProof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CC179-A304-C0C2-13DB-1360AF0BC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78" y="4582977"/>
                <a:ext cx="99493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CF116A1-5BAC-DE37-7E5E-46AD8A6B2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048" y="3241440"/>
            <a:ext cx="3067894" cy="410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03DDB-E56C-16E1-1E90-9D01993E24C3}"/>
                  </a:ext>
                </a:extLst>
              </p:cNvPr>
              <p:cNvSpPr txBox="1"/>
              <p:nvPr/>
            </p:nvSpPr>
            <p:spPr>
              <a:xfrm>
                <a:off x="6161818" y="5213546"/>
                <a:ext cx="10413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CL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2400" b="0" i="1" noProof="0" smtClean="0">
                          <a:latin typeface="Cambria Math" panose="02040503050406030204" pitchFamily="18" charset="0"/>
                        </a:rPr>
                        <m:t>~0.7</m:t>
                      </m:r>
                    </m:oMath>
                  </m:oMathPara>
                </a14:m>
                <a:endParaRPr lang="es-CL" sz="24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03DDB-E56C-16E1-1E90-9D01993E2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818" y="5213546"/>
                <a:ext cx="1041311" cy="369332"/>
              </a:xfrm>
              <a:prstGeom prst="rect">
                <a:avLst/>
              </a:prstGeom>
              <a:blipFill>
                <a:blip r:embed="rId6"/>
                <a:stretch>
                  <a:fillRect l="-6433" r="-6433" b="-655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0F4052E0-15F4-897C-B85B-053A9CAEAD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/>
          <a:stretch/>
        </p:blipFill>
        <p:spPr>
          <a:xfrm>
            <a:off x="8222002" y="4194384"/>
            <a:ext cx="3900147" cy="2593351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2157D6D7-7501-47F5-5F50-D731D5406D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 r="6755"/>
          <a:stretch/>
        </p:blipFill>
        <p:spPr>
          <a:xfrm>
            <a:off x="8222003" y="1560002"/>
            <a:ext cx="3657600" cy="2593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053E57-BE4E-A611-0442-42A51B49B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1" y="3426652"/>
            <a:ext cx="1353024" cy="2797661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75EEEFE8-88D7-FC39-47EB-5CF28ABA14F3}"/>
              </a:ext>
            </a:extLst>
          </p:cNvPr>
          <p:cNvSpPr/>
          <p:nvPr/>
        </p:nvSpPr>
        <p:spPr>
          <a:xfrm>
            <a:off x="5880192" y="4579151"/>
            <a:ext cx="563252" cy="4543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noProof="0" dirty="0"/>
          </a:p>
        </p:txBody>
      </p:sp>
      <p:sp>
        <p:nvSpPr>
          <p:cNvPr id="19" name="Segnaposto contenuto 5">
            <a:extLst>
              <a:ext uri="{FF2B5EF4-FFF2-40B4-BE49-F238E27FC236}">
                <a16:creationId xmlns:a16="http://schemas.microsoft.com/office/drawing/2014/main" id="{275248D3-9F1F-8B2F-3BC6-6C4774F4447A}"/>
              </a:ext>
            </a:extLst>
          </p:cNvPr>
          <p:cNvSpPr txBox="1">
            <a:spLocks/>
          </p:cNvSpPr>
          <p:nvPr/>
        </p:nvSpPr>
        <p:spPr>
          <a:xfrm>
            <a:off x="0" y="-1012763"/>
            <a:ext cx="9537701" cy="9386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3200" b="1" noProof="0" dirty="0" err="1">
                <a:latin typeface="Aptos" panose="020B0004020202020204" pitchFamily="34" charset="0"/>
              </a:rPr>
              <a:t>Spatial</a:t>
            </a:r>
            <a:r>
              <a:rPr lang="es-CL" sz="3200" b="1" noProof="0" dirty="0">
                <a:latin typeface="Aptos" panose="020B0004020202020204" pitchFamily="34" charset="0"/>
              </a:rPr>
              <a:t> </a:t>
            </a:r>
            <a:r>
              <a:rPr lang="es-CL" sz="3200" b="1" noProof="0" dirty="0" err="1">
                <a:latin typeface="Aptos" panose="020B0004020202020204" pitchFamily="34" charset="0"/>
              </a:rPr>
              <a:t>regression</a:t>
            </a:r>
            <a:r>
              <a:rPr lang="es-CL" sz="3200" b="1" noProof="0" dirty="0">
                <a:latin typeface="Aptos" panose="020B0004020202020204" pitchFamily="34" charset="0"/>
              </a:rPr>
              <a:t> </a:t>
            </a:r>
            <a:r>
              <a:rPr lang="es-CL" sz="3200" b="1" noProof="0" dirty="0" err="1">
                <a:latin typeface="Aptos" panose="020B0004020202020204" pitchFamily="34" charset="0"/>
              </a:rPr>
              <a:t>using</a:t>
            </a:r>
            <a:r>
              <a:rPr lang="es-CL" sz="3200" b="1" noProof="0" dirty="0">
                <a:latin typeface="Aptos" panose="020B0004020202020204" pitchFamily="34" charset="0"/>
              </a:rPr>
              <a:t> Gaussian </a:t>
            </a:r>
            <a:r>
              <a:rPr lang="es-CL" sz="3200" b="1" noProof="0" dirty="0" err="1">
                <a:latin typeface="Aptos" panose="020B0004020202020204" pitchFamily="34" charset="0"/>
              </a:rPr>
              <a:t>process</a:t>
            </a:r>
            <a:r>
              <a:rPr lang="es-CL" sz="3200" b="1" noProof="0" dirty="0">
                <a:latin typeface="Aptos" panose="020B0004020202020204" pitchFamily="34" charset="0"/>
              </a:rPr>
              <a:t> </a:t>
            </a:r>
            <a:r>
              <a:rPr lang="es-CL" sz="3200" b="1" noProof="0" dirty="0" err="1">
                <a:latin typeface="Aptos" panose="020B0004020202020204" pitchFamily="34" charset="0"/>
              </a:rPr>
              <a:t>regression</a:t>
            </a:r>
            <a:r>
              <a:rPr lang="es-CL" sz="3200" b="1" noProof="0" dirty="0">
                <a:latin typeface="Aptos" panose="020B0004020202020204" pitchFamily="34" charset="0"/>
              </a:rPr>
              <a:t> (GPR)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D8A24-54B8-38AB-183A-0EBBC33E3069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5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EBB24-8C59-74F9-DE52-DA68EA069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F6621-D3C5-0CC7-C396-91361438369E}"/>
              </a:ext>
            </a:extLst>
          </p:cNvPr>
          <p:cNvSpPr txBox="1"/>
          <p:nvPr/>
        </p:nvSpPr>
        <p:spPr>
          <a:xfrm>
            <a:off x="1656444" y="1418275"/>
            <a:ext cx="953225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Usos de la IA en la ingeniería estructural y sísmica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Motivación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Propuesta científico-tecnológica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Conclusiones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F45AA-F0C6-AEF3-9946-5DB28AFF3E08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8774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A1E0B1-93C4-1810-952E-2ED15E7D3F58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57AB4-99D9-8519-2750-45AEC810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0" y="1365249"/>
            <a:ext cx="9144000" cy="4719542"/>
          </a:xfrm>
          <a:prstGeom prst="rect">
            <a:avLst/>
          </a:prstGeom>
        </p:spPr>
      </p:pic>
      <p:pic>
        <p:nvPicPr>
          <p:cNvPr id="11" name="Graphic 10" descr="Right pointing backhand index ">
            <a:extLst>
              <a:ext uri="{FF2B5EF4-FFF2-40B4-BE49-F238E27FC236}">
                <a16:creationId xmlns:a16="http://schemas.microsoft.com/office/drawing/2014/main" id="{E6ED2738-094E-0557-E906-D969F6F4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95259" flipH="1">
            <a:off x="11507196" y="1497691"/>
            <a:ext cx="515491" cy="515491"/>
          </a:xfrm>
          <a:prstGeom prst="rect">
            <a:avLst/>
          </a:prstGeom>
        </p:spPr>
      </p:pic>
      <p:pic>
        <p:nvPicPr>
          <p:cNvPr id="7" name="Graphic 6" descr="Right pointing backhand index ">
            <a:extLst>
              <a:ext uri="{FF2B5EF4-FFF2-40B4-BE49-F238E27FC236}">
                <a16:creationId xmlns:a16="http://schemas.microsoft.com/office/drawing/2014/main" id="{D322887F-B0E7-3FE1-F69E-07EA8FB8D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75178" flipH="1">
            <a:off x="7088279" y="2937729"/>
            <a:ext cx="515491" cy="515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6E267-8D2B-ABD6-F47A-FE1234CCB06F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BB4A8E-109D-4F7B-F96E-4F0E9F04498F}"/>
                  </a:ext>
                </a:extLst>
              </p:cNvPr>
              <p:cNvSpPr txBox="1"/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Propiedades sitio Estación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𝐒𝐂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Propiedades sitio Estación </a:t>
                </a:r>
                <a:r>
                  <a:rPr lang="es-CL" sz="1600" i="1" dirty="0"/>
                  <a:t>n</a:t>
                </a:r>
                <a:endParaRPr lang="es-CL" sz="1600" b="1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BB4A8E-109D-4F7B-F96E-4F0E9F044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6" y="6174749"/>
                <a:ext cx="3813175" cy="590354"/>
              </a:xfrm>
              <a:prstGeom prst="rect">
                <a:avLst/>
              </a:prstGeom>
              <a:blipFill>
                <a:blip r:embed="rId5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6CB99D-D63C-7C10-AFED-6D2547C4C606}"/>
                  </a:ext>
                </a:extLst>
              </p:cNvPr>
              <p:cNvSpPr txBox="1"/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Variables latentes </a:t>
                </a:r>
                <a:r>
                  <a:rPr lang="es-CL" sz="1600" dirty="0"/>
                  <a:t>Estación</a:t>
                </a:r>
                <a:r>
                  <a:rPr lang="es-CL" sz="1600" noProof="0" dirty="0"/>
                  <a:t> 1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𝐋𝐕</m:t>
                        </m:r>
                      </m:e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s-CL" sz="1600" b="1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dirty="0"/>
                  <a:t>Variables latentes Estación </a:t>
                </a:r>
                <a:r>
                  <a:rPr lang="es-CL" sz="1600" i="1" dirty="0"/>
                  <a:t>n</a:t>
                </a:r>
                <a:endParaRPr lang="es-CL" sz="1600" i="1" noProof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6CB99D-D63C-7C10-AFED-6D2547C4C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2" y="6174749"/>
                <a:ext cx="4572000" cy="590354"/>
              </a:xfrm>
              <a:prstGeom prst="rect">
                <a:avLst/>
              </a:prstGeom>
              <a:blipFill>
                <a:blip r:embed="rId6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12C246-72F6-A101-8FC4-2C21E6605F40}"/>
                  </a:ext>
                </a:extLst>
              </p:cNvPr>
              <p:cNvSpPr txBox="1"/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CL" sz="1600" b="1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sz="1600" b="1" i="0" noProof="0" smtClean="0">
                            <a:latin typeface="Cambria Math" panose="02040503050406030204" pitchFamily="18" charset="0"/>
                          </a:rPr>
                          <m:t>𝐈𝐌</m:t>
                        </m:r>
                      </m:e>
                      <m:sub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s-CL" sz="1600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s-CL" sz="1600" b="1" i="0" noProof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s-CL" sz="1600" noProof="0" dirty="0"/>
                  <a:t>IM de 10 s de Estación 1</a:t>
                </a:r>
                <a:endParaRPr lang="es-CL" sz="1600" i="1" noProof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CL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1600" b="0" i="1" noProof="0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s-CL" sz="1600" b="0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CL" sz="1600" noProof="0" dirty="0"/>
                  <a:t> Distancia </a:t>
                </a:r>
                <a:r>
                  <a:rPr lang="es-CL" sz="1600" dirty="0" err="1"/>
                  <a:t>Haversina</a:t>
                </a:r>
                <a:r>
                  <a:rPr lang="es-CL" sz="1600" dirty="0"/>
                  <a:t> entre Estaciones</a:t>
                </a:r>
                <a:r>
                  <a:rPr lang="es-CL" sz="1600" noProof="0" dirty="0"/>
                  <a:t> 1 y </a:t>
                </a:r>
                <a:r>
                  <a:rPr lang="es-CL" sz="1600" i="1" noProof="0" dirty="0"/>
                  <a:t>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12C246-72F6-A101-8FC4-2C21E6605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41" y="6163624"/>
                <a:ext cx="4391821" cy="612604"/>
              </a:xfrm>
              <a:prstGeom prst="rect">
                <a:avLst/>
              </a:prstGeom>
              <a:blipFill>
                <a:blip r:embed="rId7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247481-677D-2561-5341-4C3204778880}"/>
                  </a:ext>
                </a:extLst>
              </p:cNvPr>
              <p:cNvSpPr txBox="1"/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en </a:t>
                </a:r>
                <a:r>
                  <a:rPr lang="es-CL" b="1" u="sng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usando primeras ondas de 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n</a:t>
                </a:r>
                <a:r>
                  <a:rPr lang="es-CL" b="1" u="sng" noProof="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247481-677D-2561-5341-4C3204778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829" y="1923715"/>
                <a:ext cx="2246639" cy="1200329"/>
              </a:xfrm>
              <a:prstGeom prst="rect">
                <a:avLst/>
              </a:prstGeom>
              <a:blipFill>
                <a:blip r:embed="rId8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EA7C2-8945-1777-A4B8-E1164276FBD7}"/>
                  </a:ext>
                </a:extLst>
              </p:cNvPr>
              <p:cNvSpPr txBox="1"/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B05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B05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B050"/>
                    </a:solidFill>
                  </a:rPr>
                  <a:t>Estación 1</a:t>
                </a:r>
                <a:r>
                  <a:rPr lang="es-CL" b="1" noProof="0" dirty="0">
                    <a:solidFill>
                      <a:srgbClr val="00B050"/>
                    </a:solidFill>
                  </a:rPr>
                  <a:t> </a:t>
                </a:r>
                <a:r>
                  <a:rPr lang="es-CL" noProof="0" dirty="0">
                    <a:solidFill>
                      <a:srgbClr val="00B050"/>
                    </a:solidFill>
                  </a:rPr>
                  <a:t>usando primeras ondas de </a:t>
                </a:r>
                <a:r>
                  <a:rPr lang="es-CL" u="sng" noProof="0" dirty="0">
                    <a:solidFill>
                      <a:srgbClr val="00B05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0EA7C2-8945-1777-A4B8-E1164276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4626737"/>
                <a:ext cx="2020287" cy="1200329"/>
              </a:xfrm>
              <a:prstGeom prst="rect">
                <a:avLst/>
              </a:prstGeom>
              <a:blipFill>
                <a:blip r:embed="rId9"/>
                <a:stretch>
                  <a:fillRect l="-2410" t="-3046" r="-4518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7FB71E-8BCC-5CFF-FC20-AC5B2937BBC1}"/>
                  </a:ext>
                </a:extLst>
              </p:cNvPr>
              <p:cNvSpPr txBox="1"/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L" noProof="0" dirty="0">
                    <a:solidFill>
                      <a:srgbClr val="0070C0"/>
                    </a:solidFill>
                  </a:rPr>
                  <a:t>Predicción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CL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CL" noProof="0" dirty="0">
                    <a:solidFill>
                      <a:srgbClr val="0070C0"/>
                    </a:solidFill>
                  </a:rPr>
                  <a:t> en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</a:t>
                </a:r>
                <a:r>
                  <a:rPr lang="es-CL" b="1" i="1" u="sng" noProof="0" dirty="0">
                    <a:solidFill>
                      <a:srgbClr val="0070C0"/>
                    </a:solidFill>
                  </a:rPr>
                  <a:t>n</a:t>
                </a:r>
                <a:r>
                  <a:rPr lang="es-CL" i="1" noProof="0" dirty="0">
                    <a:solidFill>
                      <a:srgbClr val="0070C0"/>
                    </a:solidFill>
                  </a:rPr>
                  <a:t> </a:t>
                </a:r>
                <a:r>
                  <a:rPr lang="es-CL" noProof="0" dirty="0">
                    <a:solidFill>
                      <a:srgbClr val="0070C0"/>
                    </a:solidFill>
                  </a:rPr>
                  <a:t>usando primeras ondas de </a:t>
                </a:r>
                <a:r>
                  <a:rPr lang="es-CL" b="1" u="sng" noProof="0" dirty="0">
                    <a:solidFill>
                      <a:srgbClr val="0070C0"/>
                    </a:solidFill>
                  </a:rPr>
                  <a:t>Estación 1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7FB71E-8BCC-5CFF-FC20-AC5B2937B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300" y="3338457"/>
                <a:ext cx="2123698" cy="1200329"/>
              </a:xfrm>
              <a:prstGeom prst="rect">
                <a:avLst/>
              </a:prstGeom>
              <a:blipFill>
                <a:blip r:embed="rId10"/>
                <a:stretch>
                  <a:fillRect t="-3046" r="-2006" b="-71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5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379101-4310-1426-AFAF-741624B14317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CuadroTexto 12">
            <a:extLst>
              <a:ext uri="{FF2B5EF4-FFF2-40B4-BE49-F238E27FC236}">
                <a16:creationId xmlns:a16="http://schemas.microsoft.com/office/drawing/2014/main" id="{439A99FB-A962-09DF-E9F3-D33BEBC79936}"/>
              </a:ext>
            </a:extLst>
          </p:cNvPr>
          <p:cNvSpPr txBox="1"/>
          <p:nvPr/>
        </p:nvSpPr>
        <p:spPr>
          <a:xfrm>
            <a:off x="259560" y="1295383"/>
            <a:ext cx="6687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Cuand</a:t>
            </a:r>
            <a:r>
              <a:rPr lang="es-CL" sz="2000" dirty="0">
                <a:latin typeface="Aptos" panose="020B0004020202020204" pitchFamily="34" charset="0"/>
                <a:cs typeface="Arial" panose="020B0604020202020204" pitchFamily="34" charset="0"/>
              </a:rPr>
              <a:t>o las ondas llegan a la </a:t>
            </a:r>
            <a:r>
              <a:rPr lang="es-CL" sz="2000" b="1" dirty="0">
                <a:latin typeface="Aptos" panose="020B0004020202020204" pitchFamily="34" charset="0"/>
                <a:cs typeface="Arial" panose="020B0604020202020204" pitchFamily="34" charset="0"/>
              </a:rPr>
              <a:t>Estación </a:t>
            </a:r>
            <a:r>
              <a:rPr lang="es-CL" sz="2000" b="1" i="1" dirty="0">
                <a:latin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, se estiman sus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IMs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(segundos iniciales) para calcular las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LVs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y luego se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comibna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con la estimación a priori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proveciente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del modelo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GPRusando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Cadenas de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Markov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Monte Carlo (MCMC)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FF3D1-C8F0-F9A3-A4FD-04C4C2450D28}"/>
                  </a:ext>
                </a:extLst>
              </p:cNvPr>
              <p:cNvSpPr txBox="1"/>
              <p:nvPr/>
            </p:nvSpPr>
            <p:spPr>
              <a:xfrm>
                <a:off x="432932" y="2799765"/>
                <a:ext cx="6210301" cy="44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CL" sz="20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s-CL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bSup>
                        <m:r>
                          <a:rPr lang="es-CL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  <m:r>
                      <a:rPr lang="es-CL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 </m:t>
                    </m:r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Sup>
                      <m:sSubSupPr>
                        <m:ctrlPr>
                          <a:rPr lang="es-CL" sz="2000" b="1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b="1" i="0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𝐈𝐌</m:t>
                        </m:r>
                      </m:e>
                      <m:sub>
                        <m:r>
                          <a:rPr lang="es-CL" sz="2000" b="1" i="0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𝐓𝐖</m:t>
                        </m:r>
                      </m:sub>
                      <m:sup>
                        <m:r>
                          <a:rPr lang="es-CL" sz="2000" b="1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L" sz="2000" noProof="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20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s-CL" sz="2000" noProof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CL" sz="2000" noProof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FFF3D1-C8F0-F9A3-A4FD-04C4C2450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32" y="2799765"/>
                <a:ext cx="6210301" cy="448649"/>
              </a:xfrm>
              <a:prstGeom prst="rect">
                <a:avLst/>
              </a:prstGeom>
              <a:blipFill>
                <a:blip r:embed="rId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C06005E-58FF-1118-AEA8-4BCA6FA56AB9}"/>
              </a:ext>
            </a:extLst>
          </p:cNvPr>
          <p:cNvSpPr txBox="1"/>
          <p:nvPr/>
        </p:nvSpPr>
        <p:spPr>
          <a:xfrm>
            <a:off x="792540" y="3314865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>
                <a:solidFill>
                  <a:srgbClr val="FF0000"/>
                </a:solidFill>
              </a:rPr>
              <a:t>Posterior</a:t>
            </a:r>
            <a:endParaRPr lang="es-CL" noProof="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B5F88-6959-2A39-0CCA-525A7280FD6F}"/>
              </a:ext>
            </a:extLst>
          </p:cNvPr>
          <p:cNvSpPr txBox="1"/>
          <p:nvPr/>
        </p:nvSpPr>
        <p:spPr>
          <a:xfrm>
            <a:off x="2590655" y="3330254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 err="1">
                <a:solidFill>
                  <a:srgbClr val="00B050"/>
                </a:solidFill>
              </a:rPr>
              <a:t>On</a:t>
            </a:r>
            <a:r>
              <a:rPr lang="es-CL" sz="2000" noProof="0" dirty="0">
                <a:solidFill>
                  <a:srgbClr val="00B050"/>
                </a:solidFill>
              </a:rPr>
              <a:t>-Site</a:t>
            </a:r>
            <a:endParaRPr lang="es-CL" noProof="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D34EC-A4AD-CC76-10DF-12160AA3040E}"/>
              </a:ext>
            </a:extLst>
          </p:cNvPr>
          <p:cNvSpPr txBox="1"/>
          <p:nvPr/>
        </p:nvSpPr>
        <p:spPr>
          <a:xfrm>
            <a:off x="4881638" y="3310130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>
                <a:solidFill>
                  <a:srgbClr val="0070C0"/>
                </a:solidFill>
              </a:rPr>
              <a:t>Prior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0431D-7BDE-BE40-8666-28E1CBC09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21" y="1638887"/>
            <a:ext cx="2743200" cy="219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DB26F-55E6-B4E4-A856-74F6DE0CD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1638537"/>
            <a:ext cx="2743200" cy="21955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8AF802-64DF-18E5-0DE5-9E67B0FBC6D1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37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0C5E-4E6A-47F1-D6A7-52AF77B0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0E051E-2510-FC6E-C6CB-6BCC85710B72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F3DA89-4F1C-B9EB-4959-CA923B633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96" y="3907347"/>
            <a:ext cx="3880430" cy="276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2C356-654B-91EC-1704-D26BAF037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785" y="3896116"/>
            <a:ext cx="3880429" cy="2779124"/>
          </a:xfrm>
          <a:prstGeom prst="rect">
            <a:avLst/>
          </a:prstGeom>
        </p:spPr>
      </p:pic>
      <p:sp>
        <p:nvSpPr>
          <p:cNvPr id="12" name="CuadroTexto 12">
            <a:extLst>
              <a:ext uri="{FF2B5EF4-FFF2-40B4-BE49-F238E27FC236}">
                <a16:creationId xmlns:a16="http://schemas.microsoft.com/office/drawing/2014/main" id="{16AF47C6-8F83-212F-F44B-A1A2589343B7}"/>
              </a:ext>
            </a:extLst>
          </p:cNvPr>
          <p:cNvSpPr txBox="1"/>
          <p:nvPr/>
        </p:nvSpPr>
        <p:spPr>
          <a:xfrm>
            <a:off x="259560" y="4663440"/>
            <a:ext cx="37769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La actualización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Bayesian</a:t>
            </a:r>
            <a:r>
              <a:rPr lang="es-CL" sz="2000" dirty="0">
                <a:latin typeface="Aptos" panose="020B0004020202020204" pitchFamily="34" charset="0"/>
                <a:cs typeface="Arial" panose="020B0604020202020204" pitchFamily="34" charset="0"/>
              </a:rPr>
              <a:t>a permite mejorar la predicción: media (</a:t>
            </a:r>
            <a:r>
              <a:rPr lang="es-CL" sz="20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s-CL" sz="2000" dirty="0">
                <a:latin typeface="Aptos" panose="020B0004020202020204" pitchFamily="34" charset="0"/>
                <a:cs typeface="Arial" panose="020B0604020202020204" pitchFamily="34" charset="0"/>
              </a:rPr>
              <a:t>) más cercana a 1.0 y menor coeficiente de variación (COV)</a:t>
            </a:r>
            <a:endParaRPr lang="es-CL" sz="2000" noProof="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DC0A9-E176-F3E2-3C30-0A03E6C54A87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 </a:t>
            </a:r>
            <a:r>
              <a:rPr lang="es-CL" sz="3200" b="1" dirty="0">
                <a:solidFill>
                  <a:srgbClr val="0070C0"/>
                </a:solidFill>
                <a:latin typeface="Aptos" panose="020B0004020202020204" pitchFamily="34" charset="0"/>
              </a:rPr>
              <a:t>(Fase II)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15" name="CuadroTexto 12">
            <a:extLst>
              <a:ext uri="{FF2B5EF4-FFF2-40B4-BE49-F238E27FC236}">
                <a16:creationId xmlns:a16="http://schemas.microsoft.com/office/drawing/2014/main" id="{9C7ABE1C-39BC-B8A3-846D-555239A692E5}"/>
              </a:ext>
            </a:extLst>
          </p:cNvPr>
          <p:cNvSpPr txBox="1"/>
          <p:nvPr/>
        </p:nvSpPr>
        <p:spPr>
          <a:xfrm>
            <a:off x="259560" y="1295383"/>
            <a:ext cx="6687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Cuand</a:t>
            </a:r>
            <a:r>
              <a:rPr lang="es-CL" sz="2000" dirty="0">
                <a:latin typeface="Aptos" panose="020B0004020202020204" pitchFamily="34" charset="0"/>
                <a:cs typeface="Arial" panose="020B0604020202020204" pitchFamily="34" charset="0"/>
              </a:rPr>
              <a:t>o las ondas llegan a la </a:t>
            </a:r>
            <a:r>
              <a:rPr lang="es-CL" sz="2000" b="1" dirty="0">
                <a:latin typeface="Aptos" panose="020B0004020202020204" pitchFamily="34" charset="0"/>
                <a:cs typeface="Arial" panose="020B0604020202020204" pitchFamily="34" charset="0"/>
              </a:rPr>
              <a:t>Estación </a:t>
            </a:r>
            <a:r>
              <a:rPr lang="es-CL" sz="2000" b="1" i="1" dirty="0">
                <a:latin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, se estiman sus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IMs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(segundos iniciales) para calcular las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LVs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y luego se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comibna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con la estimación a priori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proveciente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del modelo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GPRusando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Cadenas de </a:t>
            </a:r>
            <a:r>
              <a:rPr lang="es-CL" sz="2000" noProof="0" dirty="0" err="1">
                <a:latin typeface="Aptos" panose="020B0004020202020204" pitchFamily="34" charset="0"/>
                <a:cs typeface="Arial" panose="020B0604020202020204" pitchFamily="34" charset="0"/>
              </a:rPr>
              <a:t>Markov</a:t>
            </a:r>
            <a:r>
              <a:rPr lang="es-CL" sz="2000" noProof="0" dirty="0">
                <a:latin typeface="Aptos" panose="020B0004020202020204" pitchFamily="34" charset="0"/>
                <a:cs typeface="Arial" panose="020B0604020202020204" pitchFamily="34" charset="0"/>
              </a:rPr>
              <a:t> Monte Carlo (MCMC)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0DC4EB-7C88-1737-785F-8C9DCD2B1039}"/>
                  </a:ext>
                </a:extLst>
              </p:cNvPr>
              <p:cNvSpPr txBox="1"/>
              <p:nvPr/>
            </p:nvSpPr>
            <p:spPr>
              <a:xfrm>
                <a:off x="432932" y="2799765"/>
                <a:ext cx="6210301" cy="44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CL" sz="20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s-CL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bSup>
                        <m:r>
                          <a:rPr lang="es-CL" sz="20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s-CL" sz="2000" i="1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s-CL" sz="2000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  <m:r>
                      <a:rPr lang="es-CL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 </m:t>
                    </m:r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b="0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Sup>
                      <m:sSubSupPr>
                        <m:ctrlPr>
                          <a:rPr lang="es-CL" sz="2000" b="1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b="1" i="0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𝐈𝐌</m:t>
                        </m:r>
                      </m:e>
                      <m:sub>
                        <m:r>
                          <a:rPr lang="es-CL" sz="2000" b="1" i="0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𝐓𝐖</m:t>
                        </m:r>
                      </m:sub>
                      <m:sup>
                        <m:r>
                          <a:rPr lang="es-CL" sz="2000" b="1" i="1" noProof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p>
                    </m:sSubSup>
                    <m:r>
                      <a:rPr lang="es-CL" sz="2000" b="0" i="1" noProof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CL" sz="2000" noProof="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20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s-CL" sz="2000" noProof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b="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CL" sz="2000" i="1" noProof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s-CL" sz="2000" i="1" noProof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p>
                    </m:sSubSup>
                    <m:r>
                      <a:rPr lang="es-CL" sz="2000" i="1" noProof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CL" sz="2000" noProof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0DC4EB-7C88-1737-785F-8C9DCD2B1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32" y="2799765"/>
                <a:ext cx="6210301" cy="448649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A29E4C0-AAFD-3281-D18B-69CAE6305E67}"/>
              </a:ext>
            </a:extLst>
          </p:cNvPr>
          <p:cNvSpPr txBox="1"/>
          <p:nvPr/>
        </p:nvSpPr>
        <p:spPr>
          <a:xfrm>
            <a:off x="792540" y="3314865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>
                <a:solidFill>
                  <a:srgbClr val="FF0000"/>
                </a:solidFill>
              </a:rPr>
              <a:t>Posterior</a:t>
            </a:r>
            <a:endParaRPr lang="es-CL" noProof="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80023-E74D-2BC6-59E7-7C2C54534E1F}"/>
              </a:ext>
            </a:extLst>
          </p:cNvPr>
          <p:cNvSpPr txBox="1"/>
          <p:nvPr/>
        </p:nvSpPr>
        <p:spPr>
          <a:xfrm>
            <a:off x="2590655" y="3330254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 err="1">
                <a:solidFill>
                  <a:srgbClr val="00B050"/>
                </a:solidFill>
              </a:rPr>
              <a:t>On</a:t>
            </a:r>
            <a:r>
              <a:rPr lang="es-CL" sz="2000" noProof="0" dirty="0">
                <a:solidFill>
                  <a:srgbClr val="00B050"/>
                </a:solidFill>
              </a:rPr>
              <a:t>-Site</a:t>
            </a:r>
            <a:endParaRPr lang="es-CL" noProof="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AB8731-FED3-F3E1-F708-697DFF76977E}"/>
              </a:ext>
            </a:extLst>
          </p:cNvPr>
          <p:cNvSpPr txBox="1"/>
          <p:nvPr/>
        </p:nvSpPr>
        <p:spPr>
          <a:xfrm>
            <a:off x="4881638" y="3310130"/>
            <a:ext cx="1214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noProof="0" dirty="0">
                <a:solidFill>
                  <a:srgbClr val="0070C0"/>
                </a:solidFill>
              </a:rPr>
              <a:t>Prior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EAE153-50E3-ABEB-742F-38A0639AB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21" y="1638887"/>
            <a:ext cx="2743200" cy="219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BA1501-3925-EF6C-8C93-21C9578C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1638537"/>
            <a:ext cx="2743200" cy="2195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94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DD47D-D771-F8EA-6124-E9304787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584A4-FDA7-C199-F3D4-BB704B9FB959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902F0-2288-BC02-D582-5205BC35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6" y="1314899"/>
            <a:ext cx="7403762" cy="3821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53FD8-AA18-29AD-A055-91F88B9F4771}"/>
              </a:ext>
            </a:extLst>
          </p:cNvPr>
          <p:cNvSpPr txBox="1"/>
          <p:nvPr/>
        </p:nvSpPr>
        <p:spPr>
          <a:xfrm>
            <a:off x="760524" y="5514214"/>
            <a:ext cx="10377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2200" noProof="0" dirty="0">
                <a:latin typeface="Aptos" panose="020B0004020202020204" pitchFamily="34" charset="0"/>
              </a:rPr>
              <a:t>Tiempo requerido = 10 </a:t>
            </a:r>
            <a:r>
              <a:rPr lang="es-CL" sz="2200" noProof="0" dirty="0" err="1">
                <a:latin typeface="Aptos" panose="020B0004020202020204" pitchFamily="34" charset="0"/>
              </a:rPr>
              <a:t>seg</a:t>
            </a:r>
            <a:r>
              <a:rPr lang="es-CL" sz="2200" noProof="0" dirty="0">
                <a:latin typeface="Aptos" panose="020B0004020202020204" pitchFamily="34" charset="0"/>
              </a:rPr>
              <a:t> de primeras ondas + 3 </a:t>
            </a:r>
            <a:r>
              <a:rPr lang="es-CL" sz="2200" noProof="0" dirty="0" err="1">
                <a:latin typeface="Aptos" panose="020B0004020202020204" pitchFamily="34" charset="0"/>
              </a:rPr>
              <a:t>seg</a:t>
            </a:r>
            <a:r>
              <a:rPr lang="es-CL" sz="2200" noProof="0" dirty="0">
                <a:latin typeface="Aptos" panose="020B0004020202020204" pitchFamily="34" charset="0"/>
              </a:rPr>
              <a:t> para cálculos = 13 </a:t>
            </a:r>
            <a:r>
              <a:rPr lang="es-CL" sz="2200" noProof="0" dirty="0" err="1">
                <a:latin typeface="Aptos" panose="020B0004020202020204" pitchFamily="34" charset="0"/>
              </a:rPr>
              <a:t>seg</a:t>
            </a:r>
            <a:endParaRPr lang="es-CL" sz="2200" noProof="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CL" sz="2200" noProof="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2200" noProof="0" dirty="0">
                <a:latin typeface="Aptos" panose="020B0004020202020204" pitchFamily="34" charset="0"/>
              </a:rPr>
              <a:t>Predicción </a:t>
            </a:r>
            <a:r>
              <a:rPr lang="es-CL" sz="2200" dirty="0">
                <a:latin typeface="Aptos" panose="020B0004020202020204" pitchFamily="34" charset="0"/>
              </a:rPr>
              <a:t>aumenta cuando las ondas llegan al Sitio</a:t>
            </a:r>
            <a:endParaRPr lang="es-CL" sz="2200" noProof="0" dirty="0">
              <a:latin typeface="Aptos" panose="020B0004020202020204" pitchFamily="34" charset="0"/>
            </a:endParaRP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34F1D23-65E5-5949-9562-82167AEA2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82" y="1668082"/>
            <a:ext cx="3218090" cy="2502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6D518-2983-AD65-317A-29ECC3864D2F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8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890F66-1947-888C-13DF-BF88240FFD18}"/>
              </a:ext>
            </a:extLst>
          </p:cNvPr>
          <p:cNvSpPr/>
          <p:nvPr/>
        </p:nvSpPr>
        <p:spPr>
          <a:xfrm>
            <a:off x="-9625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BF54476D-804D-5F95-FAFD-1CD30E6A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08" y="3938167"/>
            <a:ext cx="3931920" cy="2860473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BC10E5-436F-FFD6-BF96-2BB367139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28" y="3938164"/>
            <a:ext cx="3931920" cy="2860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2EFED-3D8A-6865-03B7-AED6DC62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04"/>
          <a:stretch>
            <a:fillRect/>
          </a:stretch>
        </p:blipFill>
        <p:spPr>
          <a:xfrm>
            <a:off x="882883" y="4523056"/>
            <a:ext cx="2969865" cy="2245582"/>
          </a:xfrm>
          <a:prstGeom prst="rect">
            <a:avLst/>
          </a:prstGeom>
        </p:spPr>
      </p:pic>
      <p:pic>
        <p:nvPicPr>
          <p:cNvPr id="6" name="Picture 5" descr="A graph of a test&#10;&#10;Description automatically generated">
            <a:extLst>
              <a:ext uri="{FF2B5EF4-FFF2-40B4-BE49-F238E27FC236}">
                <a16:creationId xmlns:a16="http://schemas.microsoft.com/office/drawing/2014/main" id="{7B543C0A-1AEC-37E7-C83B-063695FDA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6" y="1111989"/>
            <a:ext cx="3486570" cy="3394295"/>
          </a:xfrm>
          <a:prstGeom prst="rect">
            <a:avLst/>
          </a:prstGeom>
        </p:spPr>
      </p:pic>
      <p:pic>
        <p:nvPicPr>
          <p:cNvPr id="7" name="Graphic 6" descr="Right pointing backhand index ">
            <a:extLst>
              <a:ext uri="{FF2B5EF4-FFF2-40B4-BE49-F238E27FC236}">
                <a16:creationId xmlns:a16="http://schemas.microsoft.com/office/drawing/2014/main" id="{BF49FF54-303E-7CF5-BF7F-BEB1FC83B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95259" flipH="1">
            <a:off x="2728582" y="989195"/>
            <a:ext cx="704305" cy="704305"/>
          </a:xfrm>
          <a:prstGeom prst="rect">
            <a:avLst/>
          </a:prstGeom>
        </p:spPr>
      </p:pic>
      <p:sp>
        <p:nvSpPr>
          <p:cNvPr id="9" name="CuadroTexto 12">
            <a:extLst>
              <a:ext uri="{FF2B5EF4-FFF2-40B4-BE49-F238E27FC236}">
                <a16:creationId xmlns:a16="http://schemas.microsoft.com/office/drawing/2014/main" id="{52C7DEB4-49B3-F42D-295E-BDCB309FE904}"/>
              </a:ext>
            </a:extLst>
          </p:cNvPr>
          <p:cNvSpPr txBox="1"/>
          <p:nvPr/>
        </p:nvSpPr>
        <p:spPr>
          <a:xfrm>
            <a:off x="4256585" y="1325565"/>
            <a:ext cx="78377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Predicciones precisas independientemente de la distancia al epicentro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latin typeface="Aptos" panose="020B0004020202020204" pitchFamily="34" charset="0"/>
                <a:cs typeface="Arial" panose="020B0604020202020204" pitchFamily="34" charset="0"/>
              </a:rPr>
              <a:t>Predicciones</a:t>
            </a: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s-ES" sz="2200" i="1" noProof="0" dirty="0">
                <a:latin typeface="Aptos" panose="020B0004020202020204" pitchFamily="34" charset="0"/>
                <a:cs typeface="Arial" panose="020B0604020202020204" pitchFamily="34" charset="0"/>
              </a:rPr>
              <a:t>a priori</a:t>
            </a: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 (basadas en GPR) muestran buenas razones de predicción/real (próximas a 1)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Predicciones </a:t>
            </a:r>
            <a:r>
              <a:rPr lang="es-ES" sz="2200" i="1" noProof="0" dirty="0">
                <a:latin typeface="Aptos" panose="020B0004020202020204" pitchFamily="34" charset="0"/>
                <a:cs typeface="Arial" panose="020B0604020202020204" pitchFamily="34" charset="0"/>
              </a:rPr>
              <a:t>a posteriori</a:t>
            </a: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 generan excelentes razones de </a:t>
            </a:r>
            <a:r>
              <a:rPr lang="es-ES" sz="2200" dirty="0">
                <a:latin typeface="Aptos" panose="020B0004020202020204" pitchFamily="34" charset="0"/>
                <a:cs typeface="Arial" panose="020B0604020202020204" pitchFamily="34" charset="0"/>
              </a:rPr>
              <a:t>predicción/ real </a:t>
            </a:r>
            <a:r>
              <a:rPr lang="es-ES" sz="2200" noProof="0" dirty="0">
                <a:latin typeface="Aptos" panose="020B0004020202020204" pitchFamily="34" charset="0"/>
                <a:cs typeface="Arial" panose="020B0604020202020204" pitchFamily="34" charset="0"/>
              </a:rPr>
              <a:t>con varianzas más estrechas.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AFAA6-2D6C-F889-A3F4-7C42C2040F58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Validación evento M=8.0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74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F065-8825-F922-78BA-D16D52DF6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6960E-8FEB-D045-CFBD-6BAD359EC0E0}"/>
              </a:ext>
            </a:extLst>
          </p:cNvPr>
          <p:cNvSpPr txBox="1"/>
          <p:nvPr/>
        </p:nvSpPr>
        <p:spPr>
          <a:xfrm>
            <a:off x="1775731" y="1424156"/>
            <a:ext cx="1023846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sz="2000" noProof="0" dirty="0">
                <a:latin typeface="Aptos" panose="020B0004020202020204" pitchFamily="34" charset="0"/>
              </a:rPr>
              <a:t>Se propone un método de sistema de alerta temprana regional eficiente y efectivo.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CL" sz="2000" noProof="0" dirty="0">
              <a:latin typeface="Aptos" panose="020B00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CL" sz="2000" noProof="0" dirty="0">
                <a:latin typeface="Aptos" panose="020B0004020202020204" pitchFamily="34" charset="0"/>
              </a:rPr>
              <a:t>Primera propuesta para predecir espectros de respuesta a nivel regional en contexto de sistemas de alerta temprana.</a:t>
            </a:r>
          </a:p>
          <a:p>
            <a:endParaRPr lang="es-CL" sz="2000" noProof="0" dirty="0">
              <a:latin typeface="Aptos" panose="020B00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2000" noProof="0" dirty="0">
                <a:latin typeface="Aptos" panose="020B0004020202020204" pitchFamily="34" charset="0"/>
              </a:rPr>
              <a:t>Método propuesto posee una precisión &gt;90% en la predicción.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6136B-C484-65B3-FA3B-779298916E60}"/>
              </a:ext>
            </a:extLst>
          </p:cNvPr>
          <p:cNvSpPr/>
          <p:nvPr/>
        </p:nvSpPr>
        <p:spPr>
          <a:xfrm>
            <a:off x="8853714" y="341086"/>
            <a:ext cx="2982686" cy="52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E58EB-0EC2-C318-EF29-50FD4415D828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Resumen</a:t>
            </a:r>
            <a:endParaRPr lang="es-CL" sz="3200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A green sign with a person walking in the door&#10;&#10;AI-generated content may be incorrect.">
            <a:extLst>
              <a:ext uri="{FF2B5EF4-FFF2-40B4-BE49-F238E27FC236}">
                <a16:creationId xmlns:a16="http://schemas.microsoft.com/office/drawing/2014/main" id="{A3BA3EF7-552C-3E37-F694-72B82E56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730" y="3048569"/>
            <a:ext cx="1258313" cy="629157"/>
          </a:xfrm>
          <a:prstGeom prst="rect">
            <a:avLst/>
          </a:prstGeom>
        </p:spPr>
      </p:pic>
      <p:pic>
        <p:nvPicPr>
          <p:cNvPr id="10" name="Picture 9" descr="A blue and orange sign with a person kneeling in a box&#10;&#10;AI-generated content may be incorrect.">
            <a:extLst>
              <a:ext uri="{FF2B5EF4-FFF2-40B4-BE49-F238E27FC236}">
                <a16:creationId xmlns:a16="http://schemas.microsoft.com/office/drawing/2014/main" id="{77979BF5-1F79-5893-862E-DFF5B633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812" y="4108569"/>
            <a:ext cx="990918" cy="1010697"/>
          </a:xfrm>
          <a:prstGeom prst="rect">
            <a:avLst/>
          </a:prstGeom>
        </p:spPr>
      </p:pic>
      <p:pic>
        <p:nvPicPr>
          <p:cNvPr id="12" name="Picture 11" descr="A red and white warning sign&#10;&#10;AI-generated content may be incorrect.">
            <a:extLst>
              <a:ext uri="{FF2B5EF4-FFF2-40B4-BE49-F238E27FC236}">
                <a16:creationId xmlns:a16="http://schemas.microsoft.com/office/drawing/2014/main" id="{2D4C0C71-3832-6555-81FE-30346A598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487" y="5433844"/>
            <a:ext cx="2321713" cy="1305179"/>
          </a:xfrm>
          <a:prstGeom prst="rect">
            <a:avLst/>
          </a:prstGeom>
        </p:spPr>
      </p:pic>
      <p:pic>
        <p:nvPicPr>
          <p:cNvPr id="14" name="Picture 13" descr="A person standing on a blue arrow pointing to different directions&#10;&#10;AI-generated content may be incorrect.">
            <a:extLst>
              <a:ext uri="{FF2B5EF4-FFF2-40B4-BE49-F238E27FC236}">
                <a16:creationId xmlns:a16="http://schemas.microsoft.com/office/drawing/2014/main" id="{023163BB-E067-7AD5-9468-819A0C85C1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56" t="16432" r="26823" b="4513"/>
          <a:stretch>
            <a:fillRect/>
          </a:stretch>
        </p:blipFill>
        <p:spPr>
          <a:xfrm>
            <a:off x="9187170" y="2873943"/>
            <a:ext cx="1250524" cy="978407"/>
          </a:xfrm>
          <a:prstGeom prst="rect">
            <a:avLst/>
          </a:prstGeom>
        </p:spPr>
      </p:pic>
      <p:pic>
        <p:nvPicPr>
          <p:cNvPr id="16" name="Picture 15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FF9197E0-76C0-9C23-F6D5-405399295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72" y="3476618"/>
            <a:ext cx="6565727" cy="24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7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40480-5CE1-A6E4-067C-6A48E744E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092BF6-8AE2-C187-0823-1185298118C6}"/>
              </a:ext>
            </a:extLst>
          </p:cNvPr>
          <p:cNvSpPr txBox="1"/>
          <p:nvPr/>
        </p:nvSpPr>
        <p:spPr>
          <a:xfrm>
            <a:off x="1839638" y="992893"/>
            <a:ext cx="98999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800" b="1" noProof="0" dirty="0">
                <a:latin typeface="Aptos" panose="020B0004020202020204" pitchFamily="34" charset="0"/>
              </a:rPr>
              <a:t>Sistema de alerta temprana regional para predecir la demanda sísmica de terremotos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08E47-FD09-37BB-0BA0-793FD4D25F61}"/>
              </a:ext>
            </a:extLst>
          </p:cNvPr>
          <p:cNvSpPr txBox="1"/>
          <p:nvPr/>
        </p:nvSpPr>
        <p:spPr>
          <a:xfrm>
            <a:off x="2482325" y="2453947"/>
            <a:ext cx="8614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noProof="0" dirty="0">
                <a:latin typeface="Aptos" panose="020B0004020202020204" pitchFamily="34" charset="0"/>
              </a:rPr>
              <a:t>Rodrigo Astroza</a:t>
            </a:r>
          </a:p>
          <a:p>
            <a:pPr algn="ctr"/>
            <a:r>
              <a:rPr lang="es-CL" sz="3200" noProof="0" dirty="0">
                <a:latin typeface="Aptos" panose="020B0004020202020204" pitchFamily="34" charset="0"/>
              </a:rPr>
              <a:t>Universidad de los Andes</a:t>
            </a:r>
          </a:p>
          <a:p>
            <a:pPr algn="ctr"/>
            <a:r>
              <a:rPr lang="es-CL" sz="3200" noProof="0" dirty="0">
                <a:latin typeface="Aptos" panose="020B0004020202020204" pitchFamily="34" charset="0"/>
              </a:rPr>
              <a:t>AMU Ingenieros</a:t>
            </a:r>
          </a:p>
        </p:txBody>
      </p:sp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A9B8392-0EFD-CD18-AD81-244FF0A5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97" y="4137907"/>
            <a:ext cx="4910665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CAE9F-6519-16F6-2F7A-2C8C3D158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915CDBF-D805-5F40-1CB6-414C162C7F95}"/>
              </a:ext>
            </a:extLst>
          </p:cNvPr>
          <p:cNvSpPr/>
          <p:nvPr/>
        </p:nvSpPr>
        <p:spPr>
          <a:xfrm>
            <a:off x="0" y="1117600"/>
            <a:ext cx="12192000" cy="57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C64F7-3805-2495-4105-1266BA892412}"/>
              </a:ext>
            </a:extLst>
          </p:cNvPr>
          <p:cNvSpPr/>
          <p:nvPr/>
        </p:nvSpPr>
        <p:spPr>
          <a:xfrm>
            <a:off x="833301" y="2286594"/>
            <a:ext cx="2146613" cy="1031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t" anchorCtr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s-419" b="1" dirty="0">
                <a:solidFill>
                  <a:srgbClr val="0000FF"/>
                </a:solidFill>
              </a:rPr>
              <a:t>Hormigón armado</a:t>
            </a:r>
            <a:br>
              <a:rPr lang="es-419" b="1" dirty="0">
                <a:solidFill>
                  <a:srgbClr val="0000FF"/>
                </a:solidFill>
              </a:rPr>
            </a:br>
            <a:r>
              <a:rPr lang="es-419" sz="1300" dirty="0">
                <a:solidFill>
                  <a:srgbClr val="0000FF"/>
                </a:solidFill>
              </a:rPr>
              <a:t>(</a:t>
            </a:r>
            <a:r>
              <a:rPr lang="es-419" sz="1300" dirty="0" err="1">
                <a:solidFill>
                  <a:srgbClr val="0000FF"/>
                </a:solidFill>
              </a:rPr>
              <a:t>Lambot</a:t>
            </a:r>
            <a:r>
              <a:rPr lang="es-419" sz="1300" dirty="0">
                <a:solidFill>
                  <a:srgbClr val="0000FF"/>
                </a:solidFill>
              </a:rPr>
              <a:t> 1848, </a:t>
            </a:r>
            <a:r>
              <a:rPr lang="es-419" sz="1300" dirty="0" err="1">
                <a:solidFill>
                  <a:srgbClr val="0000FF"/>
                </a:solidFill>
              </a:rPr>
              <a:t>Koenen</a:t>
            </a:r>
            <a:r>
              <a:rPr lang="es-419" sz="1300" dirty="0">
                <a:solidFill>
                  <a:srgbClr val="0000FF"/>
                </a:solidFill>
              </a:rPr>
              <a:t> 1886)</a:t>
            </a:r>
            <a:endParaRPr lang="es-419" sz="1300" b="1" dirty="0">
              <a:solidFill>
                <a:srgbClr val="0000FF"/>
              </a:solidFill>
            </a:endParaRP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419" b="1" dirty="0">
                <a:solidFill>
                  <a:srgbClr val="0000FF"/>
                </a:solidFill>
              </a:rPr>
              <a:t>Rascacielos</a:t>
            </a:r>
            <a:br>
              <a:rPr lang="es-419" b="1" dirty="0">
                <a:solidFill>
                  <a:srgbClr val="0000FF"/>
                </a:solidFill>
              </a:rPr>
            </a:br>
            <a:r>
              <a:rPr lang="es-419" sz="1300" dirty="0">
                <a:solidFill>
                  <a:srgbClr val="0000FF"/>
                </a:solidFill>
              </a:rPr>
              <a:t>(Fuller </a:t>
            </a:r>
            <a:r>
              <a:rPr lang="es-419" sz="1300" dirty="0" err="1">
                <a:solidFill>
                  <a:srgbClr val="0000FF"/>
                </a:solidFill>
              </a:rPr>
              <a:t>Bldg</a:t>
            </a:r>
            <a:r>
              <a:rPr lang="es-419" sz="1300" dirty="0">
                <a:solidFill>
                  <a:srgbClr val="0000FF"/>
                </a:solidFill>
              </a:rPr>
              <a:t>. 1902)</a:t>
            </a:r>
            <a:endParaRPr lang="es-419" sz="1300" b="1" dirty="0">
              <a:solidFill>
                <a:srgbClr val="0000FF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37BD6D-C15C-82DA-7AE6-793EAA209C6C}"/>
              </a:ext>
            </a:extLst>
          </p:cNvPr>
          <p:cNvSpPr/>
          <p:nvPr/>
        </p:nvSpPr>
        <p:spPr>
          <a:xfrm>
            <a:off x="676150" y="3402150"/>
            <a:ext cx="1684821" cy="41401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419" sz="2000" b="1" dirty="0"/>
              <a:t>&lt; 1930</a:t>
            </a:r>
            <a:endParaRPr lang="es-CL" sz="2000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F516CE-85EC-87E7-AFF7-A45B74E452E0}"/>
              </a:ext>
            </a:extLst>
          </p:cNvPr>
          <p:cNvCxnSpPr/>
          <p:nvPr/>
        </p:nvCxnSpPr>
        <p:spPr>
          <a:xfrm>
            <a:off x="390524" y="4094348"/>
            <a:ext cx="11736000" cy="0"/>
          </a:xfrm>
          <a:prstGeom prst="line">
            <a:avLst/>
          </a:prstGeom>
          <a:ln w="104775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DC19A38-F5B9-D053-7D5F-B8F72C531137}"/>
              </a:ext>
            </a:extLst>
          </p:cNvPr>
          <p:cNvSpPr/>
          <p:nvPr/>
        </p:nvSpPr>
        <p:spPr>
          <a:xfrm>
            <a:off x="312060" y="4017600"/>
            <a:ext cx="180000" cy="18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65F4AC5B-C21E-1C3E-A770-857981AFD6A1}"/>
              </a:ext>
            </a:extLst>
          </p:cNvPr>
          <p:cNvCxnSpPr>
            <a:stCxn id="27" idx="1"/>
            <a:endCxn id="41" idx="0"/>
          </p:cNvCxnSpPr>
          <p:nvPr/>
        </p:nvCxnSpPr>
        <p:spPr>
          <a:xfrm rot="10800000" flipV="1">
            <a:off x="402060" y="3609154"/>
            <a:ext cx="274090" cy="408445"/>
          </a:xfrm>
          <a:prstGeom prst="bentConnector2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concrete block with scaffolding&#10;&#10;AI-generated content may be incorrect.">
            <a:extLst>
              <a:ext uri="{FF2B5EF4-FFF2-40B4-BE49-F238E27FC236}">
                <a16:creationId xmlns:a16="http://schemas.microsoft.com/office/drawing/2014/main" id="{6C77EAC6-A81F-5D54-83E4-ECD36A31D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8" r="56721"/>
          <a:stretch>
            <a:fillRect/>
          </a:stretch>
        </p:blipFill>
        <p:spPr>
          <a:xfrm>
            <a:off x="1475748" y="1193521"/>
            <a:ext cx="848964" cy="108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B485C2-C831-680B-94C8-528D335ABBCA}"/>
              </a:ext>
            </a:extLst>
          </p:cNvPr>
          <p:cNvGrpSpPr/>
          <p:nvPr/>
        </p:nvGrpSpPr>
        <p:grpSpPr>
          <a:xfrm>
            <a:off x="3683041" y="1170718"/>
            <a:ext cx="3459965" cy="3027430"/>
            <a:chOff x="3683041" y="1170718"/>
            <a:chExt cx="3459965" cy="302743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68EC23-5776-5526-F625-A7778E05E436}"/>
                </a:ext>
              </a:extLst>
            </p:cNvPr>
            <p:cNvSpPr/>
            <p:nvPr/>
          </p:nvSpPr>
          <p:spPr>
            <a:xfrm>
              <a:off x="4880784" y="1170718"/>
              <a:ext cx="2262222" cy="21390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Diseño plástico acero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(Baker, 30’s)</a:t>
              </a:r>
              <a:endParaRPr lang="es-419" sz="1300" b="1" dirty="0">
                <a:solidFill>
                  <a:srgbClr val="0000FF"/>
                </a:solidFill>
              </a:endParaRP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Códigos sísmicos US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(30’s)</a:t>
              </a:r>
              <a:endParaRPr lang="es-419" sz="1300" b="1" dirty="0">
                <a:solidFill>
                  <a:srgbClr val="0000FF"/>
                </a:solidFill>
              </a:endParaRP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Hormigón pretensado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</a:t>
              </a:r>
              <a:r>
                <a:rPr lang="es-419" sz="1300" dirty="0" err="1">
                  <a:solidFill>
                    <a:srgbClr val="0000FF"/>
                  </a:solidFill>
                </a:rPr>
                <a:t>Freyssinet</a:t>
              </a:r>
              <a:r>
                <a:rPr lang="es-419" sz="1300" dirty="0">
                  <a:solidFill>
                    <a:srgbClr val="0000FF"/>
                  </a:solidFill>
                </a:rPr>
                <a:t>, 30’s)</a:t>
              </a: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Elementos finitos</a:t>
              </a:r>
              <a:br>
                <a:rPr lang="es-419" sz="1400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(Turner, </a:t>
              </a:r>
              <a:r>
                <a:rPr lang="es-419" sz="1300" dirty="0" err="1">
                  <a:solidFill>
                    <a:srgbClr val="0000FF"/>
                  </a:solidFill>
                </a:rPr>
                <a:t>Clough</a:t>
              </a:r>
              <a:r>
                <a:rPr lang="es-419" sz="1300" dirty="0">
                  <a:solidFill>
                    <a:srgbClr val="0000FF"/>
                  </a:solidFill>
                </a:rPr>
                <a:t>, 50’s)</a:t>
              </a:r>
              <a:endParaRPr lang="es-419" sz="1300" b="1" dirty="0">
                <a:solidFill>
                  <a:srgbClr val="0000FF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DB9CE84-8237-2105-FC84-62AAB242C913}"/>
                </a:ext>
              </a:extLst>
            </p:cNvPr>
            <p:cNvSpPr/>
            <p:nvPr/>
          </p:nvSpPr>
          <p:spPr>
            <a:xfrm>
              <a:off x="4855950" y="3402150"/>
              <a:ext cx="1684821" cy="414010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419" sz="2000" b="1" dirty="0"/>
                <a:t>1930 – 1960</a:t>
              </a:r>
              <a:endParaRPr lang="es-CL" sz="2000" b="1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F4CFEEC-9CEA-CA8B-F7FD-28129A116960}"/>
                </a:ext>
              </a:extLst>
            </p:cNvPr>
            <p:cNvSpPr/>
            <p:nvPr/>
          </p:nvSpPr>
          <p:spPr>
            <a:xfrm>
              <a:off x="4493935" y="4018148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0E679927-B2BC-96F5-DFD4-6D0825ABDA41}"/>
                </a:ext>
              </a:extLst>
            </p:cNvPr>
            <p:cNvCxnSpPr>
              <a:cxnSpLocks/>
              <a:stCxn id="28" idx="1"/>
              <a:endCxn id="42" idx="0"/>
            </p:cNvCxnSpPr>
            <p:nvPr/>
          </p:nvCxnSpPr>
          <p:spPr>
            <a:xfrm rot="10800000" flipV="1">
              <a:off x="4583936" y="3609154"/>
              <a:ext cx="272015" cy="408993"/>
            </a:xfrm>
            <a:prstGeom prst="bentConnector2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 descr="A metal beam on a white background&#10;&#10;AI-generated content may be incorrect.">
              <a:extLst>
                <a:ext uri="{FF2B5EF4-FFF2-40B4-BE49-F238E27FC236}">
                  <a16:creationId xmlns:a16="http://schemas.microsoft.com/office/drawing/2014/main" id="{173B5F02-8157-21B0-BF46-4F04E58A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3579" y="1204760"/>
              <a:ext cx="866614" cy="866614"/>
            </a:xfrm>
            <a:prstGeom prst="rect">
              <a:avLst/>
            </a:prstGeom>
          </p:spPr>
        </p:pic>
        <p:pic>
          <p:nvPicPr>
            <p:cNvPr id="70" name="Picture 69" descr="A multicolored grid on a metal beam&#10;&#10;AI-generated content may be incorrect.">
              <a:extLst>
                <a:ext uri="{FF2B5EF4-FFF2-40B4-BE49-F238E27FC236}">
                  <a16:creationId xmlns:a16="http://schemas.microsoft.com/office/drawing/2014/main" id="{E6CEF5F3-66CE-B70B-38FD-765CB39B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6065"/>
            <a:stretch>
              <a:fillRect/>
            </a:stretch>
          </p:blipFill>
          <p:spPr>
            <a:xfrm>
              <a:off x="3683041" y="2434570"/>
              <a:ext cx="1197742" cy="1080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FA7C03-50E3-3297-9F56-8F93AFC9B48D}"/>
              </a:ext>
            </a:extLst>
          </p:cNvPr>
          <p:cNvGrpSpPr/>
          <p:nvPr/>
        </p:nvGrpSpPr>
        <p:grpSpPr>
          <a:xfrm>
            <a:off x="204420" y="4013200"/>
            <a:ext cx="3292441" cy="2746502"/>
            <a:chOff x="204420" y="4013200"/>
            <a:chExt cx="3292441" cy="274650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98221FB-DB49-D176-3D8E-F0A8E573F0F8}"/>
                </a:ext>
              </a:extLst>
            </p:cNvPr>
            <p:cNvSpPr/>
            <p:nvPr/>
          </p:nvSpPr>
          <p:spPr>
            <a:xfrm>
              <a:off x="1152000" y="4572000"/>
              <a:ext cx="1684821" cy="41401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419" sz="2000" b="1" dirty="0"/>
                <a:t>1980 – 2000</a:t>
              </a:r>
              <a:endParaRPr lang="es-CL" sz="2000" b="1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471D32-AE98-728E-3A33-A926E1F1BC05}"/>
                </a:ext>
              </a:extLst>
            </p:cNvPr>
            <p:cNvSpPr/>
            <p:nvPr/>
          </p:nvSpPr>
          <p:spPr>
            <a:xfrm>
              <a:off x="1139100" y="5101505"/>
              <a:ext cx="2357761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PBEE</a:t>
              </a:r>
              <a:br>
                <a:rPr lang="es-419" b="1" dirty="0">
                  <a:solidFill>
                    <a:srgbClr val="FF0000"/>
                  </a:solidFill>
                </a:rPr>
              </a:br>
              <a:r>
                <a:rPr lang="es-419" sz="1300" dirty="0">
                  <a:solidFill>
                    <a:srgbClr val="FF0000"/>
                  </a:solidFill>
                </a:rPr>
                <a:t>(PEER, 90’s)</a:t>
              </a:r>
              <a:endParaRPr lang="es-419" sz="1300" b="1" dirty="0">
                <a:solidFill>
                  <a:srgbClr val="FF0000"/>
                </a:solidFill>
              </a:endParaRP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Software avanzados EF</a:t>
              </a:r>
              <a:br>
                <a:rPr lang="es-419" b="1" dirty="0">
                  <a:solidFill>
                    <a:srgbClr val="FF0000"/>
                  </a:solidFill>
                </a:rPr>
              </a:br>
              <a:r>
                <a:rPr lang="es-419" sz="1300" dirty="0">
                  <a:solidFill>
                    <a:srgbClr val="FF0000"/>
                  </a:solidFill>
                </a:rPr>
                <a:t>(80-90´s)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975FFF-655A-AA34-D16C-F3A4EEF1E313}"/>
                </a:ext>
              </a:extLst>
            </p:cNvPr>
            <p:cNvSpPr/>
            <p:nvPr/>
          </p:nvSpPr>
          <p:spPr>
            <a:xfrm>
              <a:off x="3020930" y="4013200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F0000"/>
                </a:solidFill>
              </a:endParaRP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17DAFC03-B9DF-6120-5A70-8CFF97D8EF3E}"/>
                </a:ext>
              </a:extLst>
            </p:cNvPr>
            <p:cNvCxnSpPr>
              <a:cxnSpLocks/>
              <a:stCxn id="45" idx="4"/>
              <a:endCxn id="30" idx="3"/>
            </p:cNvCxnSpPr>
            <p:nvPr/>
          </p:nvCxnSpPr>
          <p:spPr>
            <a:xfrm rot="5400000">
              <a:off x="2680974" y="4349048"/>
              <a:ext cx="585805" cy="274109"/>
            </a:xfrm>
            <a:prstGeom prst="bentConnector2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 descr="A multicolored building with a black background&#10;&#10;AI-generated content may be incorrect.">
              <a:extLst>
                <a:ext uri="{FF2B5EF4-FFF2-40B4-BE49-F238E27FC236}">
                  <a16:creationId xmlns:a16="http://schemas.microsoft.com/office/drawing/2014/main" id="{21AE34BB-378D-12D2-9BA2-7055ED72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420" y="5181977"/>
              <a:ext cx="1007623" cy="157772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EAEBAF-7EDB-7BC3-41FB-1BA3AE5C9CF5}"/>
              </a:ext>
            </a:extLst>
          </p:cNvPr>
          <p:cNvGrpSpPr/>
          <p:nvPr/>
        </p:nvGrpSpPr>
        <p:grpSpPr>
          <a:xfrm>
            <a:off x="3921617" y="3987800"/>
            <a:ext cx="3708988" cy="2636723"/>
            <a:chOff x="3921617" y="3987800"/>
            <a:chExt cx="3708988" cy="263672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F2629AF-9C81-6801-BCDF-D1274CB94198}"/>
                </a:ext>
              </a:extLst>
            </p:cNvPr>
            <p:cNvSpPr/>
            <p:nvPr/>
          </p:nvSpPr>
          <p:spPr>
            <a:xfrm>
              <a:off x="5370300" y="4572000"/>
              <a:ext cx="1684821" cy="41401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419" sz="2000" b="1" dirty="0"/>
                <a:t>2000 – 2020</a:t>
              </a:r>
              <a:endParaRPr lang="es-CL" sz="2000" b="1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B9F083-9A8E-956B-C49F-6FA44EF6AC55}"/>
                </a:ext>
              </a:extLst>
            </p:cNvPr>
            <p:cNvSpPr/>
            <p:nvPr/>
          </p:nvSpPr>
          <p:spPr>
            <a:xfrm>
              <a:off x="5341132" y="5101506"/>
              <a:ext cx="2289473" cy="9541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Resiliencia y riesgo</a:t>
              </a:r>
              <a:br>
                <a:rPr lang="es-419" b="1" dirty="0">
                  <a:solidFill>
                    <a:srgbClr val="FF0000"/>
                  </a:solidFill>
                </a:rPr>
              </a:br>
              <a:r>
                <a:rPr lang="es-419" sz="1300" dirty="0">
                  <a:solidFill>
                    <a:srgbClr val="FF0000"/>
                  </a:solidFill>
                </a:rPr>
                <a:t>(</a:t>
              </a:r>
              <a:r>
                <a:rPr lang="es-419" sz="1300" dirty="0" err="1">
                  <a:solidFill>
                    <a:srgbClr val="FF0000"/>
                  </a:solidFill>
                </a:rPr>
                <a:t>Reinhorn</a:t>
              </a:r>
              <a:r>
                <a:rPr lang="es-419" sz="1300" dirty="0">
                  <a:solidFill>
                    <a:srgbClr val="FF0000"/>
                  </a:solidFill>
                </a:rPr>
                <a:t>, </a:t>
              </a:r>
              <a:r>
                <a:rPr lang="es-419" sz="1300" dirty="0" err="1">
                  <a:solidFill>
                    <a:srgbClr val="FF0000"/>
                  </a:solidFill>
                </a:rPr>
                <a:t>Bruneau</a:t>
              </a:r>
              <a:r>
                <a:rPr lang="es-419" sz="1300" dirty="0">
                  <a:solidFill>
                    <a:srgbClr val="FF0000"/>
                  </a:solidFill>
                </a:rPr>
                <a:t>, 2000’s)</a:t>
              </a:r>
              <a:endParaRPr lang="es-419" sz="1300" b="1" dirty="0">
                <a:solidFill>
                  <a:srgbClr val="FF0000"/>
                </a:solidFill>
              </a:endParaRP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Monitoreo estructural</a:t>
              </a:r>
              <a:br>
                <a:rPr lang="es-419" b="1" dirty="0">
                  <a:solidFill>
                    <a:srgbClr val="FF0000"/>
                  </a:solidFill>
                </a:rPr>
              </a:br>
              <a:r>
                <a:rPr lang="es-419" sz="1300" dirty="0">
                  <a:solidFill>
                    <a:srgbClr val="FF0000"/>
                  </a:solidFill>
                </a:rPr>
                <a:t>(2000´s)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D768AA7-F619-EF09-DB25-008E3498EBDD}"/>
                </a:ext>
              </a:extLst>
            </p:cNvPr>
            <p:cNvSpPr/>
            <p:nvPr/>
          </p:nvSpPr>
          <p:spPr>
            <a:xfrm>
              <a:off x="7239085" y="3987800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F0000"/>
                </a:solidFill>
              </a:endParaRPr>
            </a:p>
          </p:txBody>
        </p: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AC958358-B752-3F58-91B9-A0D028499AAC}"/>
                </a:ext>
              </a:extLst>
            </p:cNvPr>
            <p:cNvCxnSpPr>
              <a:cxnSpLocks/>
              <a:stCxn id="44" idx="4"/>
              <a:endCxn id="32" idx="3"/>
            </p:cNvCxnSpPr>
            <p:nvPr/>
          </p:nvCxnSpPr>
          <p:spPr>
            <a:xfrm rot="5400000">
              <a:off x="6886501" y="4336420"/>
              <a:ext cx="611205" cy="273964"/>
            </a:xfrm>
            <a:prstGeom prst="bentConnector2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66C8A7F-648D-5492-38CC-DF838F219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1617" y="4637575"/>
              <a:ext cx="1325310" cy="19869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2BA7DA-666E-8CE0-2450-03B10BA507FD}"/>
              </a:ext>
            </a:extLst>
          </p:cNvPr>
          <p:cNvGrpSpPr/>
          <p:nvPr/>
        </p:nvGrpSpPr>
        <p:grpSpPr>
          <a:xfrm>
            <a:off x="8227665" y="3987800"/>
            <a:ext cx="3110025" cy="2694898"/>
            <a:chOff x="8227665" y="3987800"/>
            <a:chExt cx="3110025" cy="269489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878703A-1FC6-0019-AAE4-9DDFF24042AC}"/>
                </a:ext>
              </a:extLst>
            </p:cNvPr>
            <p:cNvSpPr/>
            <p:nvPr/>
          </p:nvSpPr>
          <p:spPr>
            <a:xfrm>
              <a:off x="9288984" y="4572000"/>
              <a:ext cx="1684821" cy="41401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419" sz="2000" b="1" dirty="0"/>
                <a:t>2020 – </a:t>
              </a:r>
              <a:endParaRPr lang="es-CL" sz="2000" b="1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6530C4-CC91-617C-4D7A-DED3E0E35D84}"/>
                </a:ext>
              </a:extLst>
            </p:cNvPr>
            <p:cNvSpPr/>
            <p:nvPr/>
          </p:nvSpPr>
          <p:spPr>
            <a:xfrm>
              <a:off x="9271030" y="5101506"/>
              <a:ext cx="2000804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IA y ML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Gemelos digitales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FF0000"/>
                  </a:solidFill>
                </a:rPr>
                <a:t>Amenaza múltiples</a:t>
              </a:r>
              <a:endParaRPr lang="es-CL" sz="1200" dirty="0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9C55BE-EC62-8CDC-9066-F008ADECF7F2}"/>
                </a:ext>
              </a:extLst>
            </p:cNvPr>
            <p:cNvSpPr/>
            <p:nvPr/>
          </p:nvSpPr>
          <p:spPr>
            <a:xfrm>
              <a:off x="11157690" y="3987800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F0000"/>
                </a:solidFill>
              </a:endParaRPr>
            </a:p>
          </p:txBody>
        </p: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B92433F3-0CA1-6D82-4A47-8D346A4F2643}"/>
                </a:ext>
              </a:extLst>
            </p:cNvPr>
            <p:cNvCxnSpPr>
              <a:cxnSpLocks/>
              <a:stCxn id="46" idx="4"/>
              <a:endCxn id="34" idx="3"/>
            </p:cNvCxnSpPr>
            <p:nvPr/>
          </p:nvCxnSpPr>
          <p:spPr>
            <a:xfrm rot="5400000">
              <a:off x="10805146" y="4336460"/>
              <a:ext cx="611205" cy="273885"/>
            </a:xfrm>
            <a:prstGeom prst="bentConnector2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99AB4D6-69FF-FC25-9A72-8CEC0E426154}"/>
                </a:ext>
              </a:extLst>
            </p:cNvPr>
            <p:cNvGrpSpPr/>
            <p:nvPr/>
          </p:nvGrpSpPr>
          <p:grpSpPr>
            <a:xfrm>
              <a:off x="8227665" y="4746833"/>
              <a:ext cx="799903" cy="1935865"/>
              <a:chOff x="8242179" y="4862948"/>
              <a:chExt cx="799903" cy="1935865"/>
            </a:xfrm>
          </p:grpSpPr>
          <p:pic>
            <p:nvPicPr>
              <p:cNvPr id="90" name="Picture 89" descr="A comparison of a oil rig&#10;&#10;AI-generated content may be incorrect.">
                <a:extLst>
                  <a:ext uri="{FF2B5EF4-FFF2-40B4-BE49-F238E27FC236}">
                    <a16:creationId xmlns:a16="http://schemas.microsoft.com/office/drawing/2014/main" id="{F31E9CB2-6306-7B0D-7945-32E103E5B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2012" t="11087" r="50497" b="10619"/>
              <a:stretch>
                <a:fillRect/>
              </a:stretch>
            </p:blipFill>
            <p:spPr>
              <a:xfrm>
                <a:off x="8242179" y="4862948"/>
                <a:ext cx="799902" cy="940231"/>
              </a:xfrm>
              <a:prstGeom prst="rect">
                <a:avLst/>
              </a:prstGeom>
            </p:spPr>
          </p:pic>
          <p:pic>
            <p:nvPicPr>
              <p:cNvPr id="91" name="Picture 90" descr="A comparison of a oil rig&#10;&#10;AI-generated content may be incorrect.">
                <a:extLst>
                  <a:ext uri="{FF2B5EF4-FFF2-40B4-BE49-F238E27FC236}">
                    <a16:creationId xmlns:a16="http://schemas.microsoft.com/office/drawing/2014/main" id="{A20BA32A-98B1-A142-83D8-CA7A612CF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0497" t="9946" r="12012" b="11761"/>
              <a:stretch>
                <a:fillRect/>
              </a:stretch>
            </p:blipFill>
            <p:spPr>
              <a:xfrm>
                <a:off x="8242179" y="5858579"/>
                <a:ext cx="799903" cy="940234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F7647-57DC-3732-5187-7A550C0F9A5A}"/>
              </a:ext>
            </a:extLst>
          </p:cNvPr>
          <p:cNvGrpSpPr/>
          <p:nvPr/>
        </p:nvGrpSpPr>
        <p:grpSpPr>
          <a:xfrm>
            <a:off x="7520604" y="509529"/>
            <a:ext cx="4609633" cy="3688619"/>
            <a:chOff x="7520604" y="509529"/>
            <a:chExt cx="4609633" cy="3688619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F4310BA-C0B9-D93C-F4F0-EC2EEE03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18217" y="1144893"/>
              <a:ext cx="512020" cy="2257257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3CED60A-51DF-089A-5C03-B4A815447935}"/>
                </a:ext>
              </a:extLst>
            </p:cNvPr>
            <p:cNvSpPr/>
            <p:nvPr/>
          </p:nvSpPr>
          <p:spPr>
            <a:xfrm>
              <a:off x="8746050" y="3402150"/>
              <a:ext cx="1684821" cy="414010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419" sz="2000" b="1" dirty="0"/>
                <a:t>1960 – 1980</a:t>
              </a:r>
              <a:endParaRPr lang="es-CL" sz="2000" b="1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9DD5AEF-280A-984D-B93D-97749CA86438}"/>
                </a:ext>
              </a:extLst>
            </p:cNvPr>
            <p:cNvSpPr/>
            <p:nvPr/>
          </p:nvSpPr>
          <p:spPr>
            <a:xfrm>
              <a:off x="8384035" y="4018148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0EC04602-EB1A-D622-0791-0AC3D0C11653}"/>
                </a:ext>
              </a:extLst>
            </p:cNvPr>
            <p:cNvCxnSpPr>
              <a:cxnSpLocks/>
              <a:stCxn id="29" idx="1"/>
              <a:endCxn id="43" idx="0"/>
            </p:cNvCxnSpPr>
            <p:nvPr/>
          </p:nvCxnSpPr>
          <p:spPr>
            <a:xfrm rot="10800000" flipV="1">
              <a:off x="8474036" y="3609154"/>
              <a:ext cx="272015" cy="408993"/>
            </a:xfrm>
            <a:prstGeom prst="bentConnector2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 descr="A model of a skyscraper&#10;&#10;AI-generated content may be incorrect.">
              <a:extLst>
                <a:ext uri="{FF2B5EF4-FFF2-40B4-BE49-F238E27FC236}">
                  <a16:creationId xmlns:a16="http://schemas.microsoft.com/office/drawing/2014/main" id="{8BAC7FFE-D8E3-835D-EE69-EBFEDF6D5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8865" t="2865" r="39131" b="5465"/>
            <a:stretch>
              <a:fillRect/>
            </a:stretch>
          </p:blipFill>
          <p:spPr>
            <a:xfrm>
              <a:off x="7864010" y="509529"/>
              <a:ext cx="527117" cy="2196000"/>
            </a:xfrm>
            <a:prstGeom prst="rect">
              <a:avLst/>
            </a:prstGeom>
          </p:spPr>
        </p:pic>
        <p:pic>
          <p:nvPicPr>
            <p:cNvPr id="80" name="Picture 79" descr="A close-up of a metal object&#10;&#10;AI-generated content may be incorrect.">
              <a:extLst>
                <a:ext uri="{FF2B5EF4-FFF2-40B4-BE49-F238E27FC236}">
                  <a16:creationId xmlns:a16="http://schemas.microsoft.com/office/drawing/2014/main" id="{0CE807CE-8BE2-1292-19A8-C4088FE09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65" b="89942" l="9000" r="90167">
                          <a14:foregroundMark x1="52667" y1="40812" x2="47000" y2="37911"/>
                          <a14:foregroundMark x1="90000" y1="32495" x2="90333" y2="33849"/>
                          <a14:foregroundMark x1="9000" y1="33656" x2="10167" y2="33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0604" y="2587029"/>
              <a:ext cx="1121526" cy="96638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408709-4D70-5375-DE20-164C230DEE94}"/>
                </a:ext>
              </a:extLst>
            </p:cNvPr>
            <p:cNvSpPr/>
            <p:nvPr/>
          </p:nvSpPr>
          <p:spPr>
            <a:xfrm>
              <a:off x="8694804" y="1177823"/>
              <a:ext cx="3015890" cy="21390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Ing. Rascacielos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(Khan, 60’s)</a:t>
              </a:r>
              <a:endParaRPr lang="es-419" sz="1300" b="1" dirty="0">
                <a:solidFill>
                  <a:srgbClr val="0000FF"/>
                </a:solidFill>
              </a:endParaRP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Amenaza sísmica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(Cornell, 60’s)</a:t>
              </a: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Aislación sísmica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(Macedonia 1969, Skinner 60’s, Kelly 70’s)</a:t>
              </a:r>
            </a:p>
            <a:p>
              <a:pPr marL="174625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419" b="1" dirty="0">
                  <a:solidFill>
                    <a:srgbClr val="0000FF"/>
                  </a:solidFill>
                </a:rPr>
                <a:t>Análisis no-lineal</a:t>
              </a:r>
              <a:br>
                <a:rPr lang="es-419" b="1" dirty="0">
                  <a:solidFill>
                    <a:srgbClr val="0000FF"/>
                  </a:solidFill>
                </a:rPr>
              </a:br>
              <a:r>
                <a:rPr lang="es-419" sz="1300" dirty="0">
                  <a:solidFill>
                    <a:srgbClr val="0000FF"/>
                  </a:solidFill>
                </a:rPr>
                <a:t>(60-70´s)</a:t>
              </a:r>
              <a:endParaRPr lang="es-CL" sz="12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5" name="Picture 94" descr="A three different views of a tall building&#10;&#10;AI-generated content may be incorrect.">
            <a:extLst>
              <a:ext uri="{FF2B5EF4-FFF2-40B4-BE49-F238E27FC236}">
                <a16:creationId xmlns:a16="http://schemas.microsoft.com/office/drawing/2014/main" id="{43575483-03F5-70A3-078A-047110771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5652" t="9456" r="10892" b="9456"/>
          <a:stretch>
            <a:fillRect/>
          </a:stretch>
        </p:blipFill>
        <p:spPr>
          <a:xfrm>
            <a:off x="39275" y="1572118"/>
            <a:ext cx="720103" cy="1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5EFF-A370-1778-9D98-5D3B3470C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D64886-6FD4-5949-831E-21C8CAB6806B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Usos de IA en IE&amp;S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B2693-7F4A-D806-5F50-F131D3867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71" t="2359" r="12262" b="8721"/>
          <a:stretch>
            <a:fillRect/>
          </a:stretch>
        </p:blipFill>
        <p:spPr>
          <a:xfrm>
            <a:off x="4668430" y="1233667"/>
            <a:ext cx="2855140" cy="4986635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6926353-ACCB-62AE-AB6B-F6F4FA517E3D}"/>
              </a:ext>
            </a:extLst>
          </p:cNvPr>
          <p:cNvSpPr txBox="1">
            <a:spLocks/>
          </p:cNvSpPr>
          <p:nvPr/>
        </p:nvSpPr>
        <p:spPr>
          <a:xfrm>
            <a:off x="1028700" y="1098008"/>
            <a:ext cx="7130187" cy="4815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Proceso extenso</a:t>
            </a:r>
          </a:p>
        </p:txBody>
      </p:sp>
    </p:spTree>
    <p:extLst>
      <p:ext uri="{BB962C8B-B14F-4D97-AF65-F5344CB8AC3E}">
        <p14:creationId xmlns:p14="http://schemas.microsoft.com/office/powerpoint/2010/main" val="147584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EEFB5-A312-273B-D2E3-B132A0CF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59AA12-C35C-2895-7A5A-B63E6B7FADC1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Usos de IA en IE&amp;S</a:t>
            </a:r>
          </a:p>
        </p:txBody>
      </p:sp>
      <p:sp>
        <p:nvSpPr>
          <p:cNvPr id="4" name="Segnaposto contenuto 5">
            <a:extLst>
              <a:ext uri="{FF2B5EF4-FFF2-40B4-BE49-F238E27FC236}">
                <a16:creationId xmlns:a16="http://schemas.microsoft.com/office/drawing/2014/main" id="{69B032A0-5BAD-6E93-BC29-C3F027CA1843}"/>
              </a:ext>
            </a:extLst>
          </p:cNvPr>
          <p:cNvSpPr txBox="1">
            <a:spLocks/>
          </p:cNvSpPr>
          <p:nvPr/>
        </p:nvSpPr>
        <p:spPr>
          <a:xfrm>
            <a:off x="1028700" y="1098008"/>
            <a:ext cx="7130187" cy="4815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C3C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Muchas aplicaciones</a:t>
            </a:r>
            <a:endParaRPr lang="es-CL" b="1" noProof="0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0B82BAD-4125-315C-137B-507639582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53536" y="1662054"/>
            <a:ext cx="10444188" cy="4320000"/>
            <a:chOff x="2072639" y="1662054"/>
            <a:chExt cx="9907322" cy="4097938"/>
          </a:xfrm>
        </p:grpSpPr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4FF5852-10D9-4368-0FF9-E5929BD3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56" t="68258" r="1620" b="1184"/>
            <a:stretch>
              <a:fillRect/>
            </a:stretch>
          </p:blipFill>
          <p:spPr>
            <a:xfrm>
              <a:off x="2072639" y="1662054"/>
              <a:ext cx="9907322" cy="409793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48F7DF2-D01F-6047-3118-AA7D6CA29EDD}"/>
                </a:ext>
              </a:extLst>
            </p:cNvPr>
            <p:cNvSpPr/>
            <p:nvPr/>
          </p:nvSpPr>
          <p:spPr>
            <a:xfrm>
              <a:off x="2304000" y="2327454"/>
              <a:ext cx="2198486" cy="472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Alerta temprana </a:t>
              </a:r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(ubicación, magnitud)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5037B6-8971-8FB1-609E-75799995F27E}"/>
                </a:ext>
              </a:extLst>
            </p:cNvPr>
            <p:cNvSpPr/>
            <p:nvPr/>
          </p:nvSpPr>
          <p:spPr>
            <a:xfrm>
              <a:off x="2304000" y="2901903"/>
              <a:ext cx="2224896" cy="472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Mapas de riesgo sísmico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79B0C3-463D-615F-4969-7C90E1BACBE9}"/>
                </a:ext>
              </a:extLst>
            </p:cNvPr>
            <p:cNvSpPr/>
            <p:nvPr/>
          </p:nvSpPr>
          <p:spPr>
            <a:xfrm>
              <a:off x="2304000" y="3413353"/>
              <a:ext cx="2224896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Modelos de movimiento del terreno (GMM, Atenuación)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366C54D-7F26-635C-4208-DAAD6FDBA96E}"/>
                </a:ext>
              </a:extLst>
            </p:cNvPr>
            <p:cNvSpPr/>
            <p:nvPr/>
          </p:nvSpPr>
          <p:spPr>
            <a:xfrm>
              <a:off x="4789315" y="2357451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Predicción de respuesta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3AF82CC-1503-0882-B013-9C50954EE6CF}"/>
                </a:ext>
              </a:extLst>
            </p:cNvPr>
            <p:cNvSpPr/>
            <p:nvPr/>
          </p:nvSpPr>
          <p:spPr>
            <a:xfrm>
              <a:off x="4789314" y="2727386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Predicción de capacidad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2DDA9B5-C30B-614A-87DB-B1F0CCF517C3}"/>
                </a:ext>
              </a:extLst>
            </p:cNvPr>
            <p:cNvSpPr/>
            <p:nvPr/>
          </p:nvSpPr>
          <p:spPr>
            <a:xfrm>
              <a:off x="4788000" y="3094123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Predicción de daño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4591E3-300F-2624-BF6B-D7770F91D0D5}"/>
                </a:ext>
              </a:extLst>
            </p:cNvPr>
            <p:cNvSpPr/>
            <p:nvPr/>
          </p:nvSpPr>
          <p:spPr>
            <a:xfrm>
              <a:off x="4788000" y="3449498"/>
              <a:ext cx="2146369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Evaluación de riesgo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439CAC8-B107-32B3-14C7-1CEC6F00BDE0}"/>
                </a:ext>
              </a:extLst>
            </p:cNvPr>
            <p:cNvSpPr/>
            <p:nvPr/>
          </p:nvSpPr>
          <p:spPr>
            <a:xfrm>
              <a:off x="7210800" y="2256850"/>
              <a:ext cx="2198486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Predicción demanda sísmica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0D89BE3-43C3-850D-8AFA-1555F9AE41E9}"/>
                </a:ext>
              </a:extLst>
            </p:cNvPr>
            <p:cNvSpPr/>
            <p:nvPr/>
          </p:nvSpPr>
          <p:spPr>
            <a:xfrm>
              <a:off x="7210800" y="2617754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 estructural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34779B-EE66-54D3-954A-C9DFD26C3B66}"/>
                </a:ext>
              </a:extLst>
            </p:cNvPr>
            <p:cNvSpPr/>
            <p:nvPr/>
          </p:nvSpPr>
          <p:spPr>
            <a:xfrm>
              <a:off x="7210800" y="2978658"/>
              <a:ext cx="2139171" cy="450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Diseño basado en el desempeño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6E59396-841F-3C03-7EEA-8604AC21A0BD}"/>
                </a:ext>
              </a:extLst>
            </p:cNvPr>
            <p:cNvSpPr/>
            <p:nvPr/>
          </p:nvSpPr>
          <p:spPr>
            <a:xfrm>
              <a:off x="7210800" y="3537905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Optimización del diseño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19786AE-6671-642F-412E-928A12B6F744}"/>
                </a:ext>
              </a:extLst>
            </p:cNvPr>
            <p:cNvSpPr/>
            <p:nvPr/>
          </p:nvSpPr>
          <p:spPr>
            <a:xfrm>
              <a:off x="9648000" y="2535250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Identificación modal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615E4B-7270-5F66-4B84-06E57E11B88F}"/>
                </a:ext>
              </a:extLst>
            </p:cNvPr>
            <p:cNvSpPr/>
            <p:nvPr/>
          </p:nvSpPr>
          <p:spPr>
            <a:xfrm>
              <a:off x="9648000" y="2902702"/>
              <a:ext cx="21910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SHM asistido por visión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F01B3AF-AAA4-913D-3539-EADA5C9846E7}"/>
                </a:ext>
              </a:extLst>
            </p:cNvPr>
            <p:cNvSpPr/>
            <p:nvPr/>
          </p:nvSpPr>
          <p:spPr>
            <a:xfrm>
              <a:off x="9648000" y="3248798"/>
              <a:ext cx="21391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Evaluación de condición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A8E6228-F625-60DC-0E4F-BDD701BBF50A}"/>
                </a:ext>
              </a:extLst>
            </p:cNvPr>
            <p:cNvSpPr/>
            <p:nvPr/>
          </p:nvSpPr>
          <p:spPr>
            <a:xfrm>
              <a:off x="9648000" y="3600853"/>
              <a:ext cx="2139171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Gestión de desastres</a:t>
              </a:r>
              <a:endParaRPr lang="es-C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A7D440C-DC69-5652-6B5D-E49A172282B2}"/>
                </a:ext>
              </a:extLst>
            </p:cNvPr>
            <p:cNvSpPr/>
            <p:nvPr/>
          </p:nvSpPr>
          <p:spPr>
            <a:xfrm>
              <a:off x="9648000" y="2170666"/>
              <a:ext cx="219107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r>
                <a:rPr lang="es-419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Procesamiento de señales</a:t>
              </a:r>
              <a:endParaRPr lang="es-CL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1C66768-B9BE-0CFF-8511-90FFCD421F9A}"/>
                </a:ext>
              </a:extLst>
            </p:cNvPr>
            <p:cNvSpPr/>
            <p:nvPr/>
          </p:nvSpPr>
          <p:spPr>
            <a:xfrm>
              <a:off x="2466657" y="1764000"/>
              <a:ext cx="1737656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s-41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Amenaza Sísmica</a:t>
              </a:r>
              <a:endParaRPr lang="es-CL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CFCC94C-A0D0-6FB1-E6CA-F525692ADF5D}"/>
                </a:ext>
              </a:extLst>
            </p:cNvPr>
            <p:cNvSpPr/>
            <p:nvPr/>
          </p:nvSpPr>
          <p:spPr>
            <a:xfrm>
              <a:off x="4674531" y="1764000"/>
              <a:ext cx="2289089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s-41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Evaluación Desempeño</a:t>
              </a:r>
              <a:endParaRPr lang="es-CL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83AF2B4-C5E7-EC6F-8570-18DDEDCC4A1F}"/>
                </a:ext>
              </a:extLst>
            </p:cNvPr>
            <p:cNvSpPr/>
            <p:nvPr/>
          </p:nvSpPr>
          <p:spPr>
            <a:xfrm>
              <a:off x="7254064" y="1764000"/>
              <a:ext cx="2058256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s-41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Optimización Diseño</a:t>
              </a:r>
              <a:endParaRPr lang="es-CL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DA3886-B9AB-373D-CB1C-AF326DF902BA}"/>
                </a:ext>
              </a:extLst>
            </p:cNvPr>
            <p:cNvSpPr/>
            <p:nvPr/>
          </p:nvSpPr>
          <p:spPr>
            <a:xfrm>
              <a:off x="9751943" y="1764000"/>
              <a:ext cx="194508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s-41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Monitoreo de Salud</a:t>
              </a:r>
              <a:endParaRPr lang="es-CL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892E64D-A452-F135-96B0-8588E6A6A2B3}"/>
              </a:ext>
            </a:extLst>
          </p:cNvPr>
          <p:cNvSpPr txBox="1"/>
          <p:nvPr/>
        </p:nvSpPr>
        <p:spPr>
          <a:xfrm>
            <a:off x="10003231" y="5970696"/>
            <a:ext cx="2091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1200" i="1" dirty="0"/>
              <a:t>Adaptada de  </a:t>
            </a:r>
            <a:r>
              <a:rPr lang="es-419" sz="1200" i="1" dirty="0" err="1"/>
              <a:t>Hu</a:t>
            </a:r>
            <a:r>
              <a:rPr lang="es-419" sz="1200" i="1" dirty="0"/>
              <a:t> et al. (2025)</a:t>
            </a:r>
            <a:endParaRPr lang="es-CL" sz="1200" i="1" dirty="0"/>
          </a:p>
        </p:txBody>
      </p:sp>
    </p:spTree>
    <p:extLst>
      <p:ext uri="{BB962C8B-B14F-4D97-AF65-F5344CB8AC3E}">
        <p14:creationId xmlns:p14="http://schemas.microsoft.com/office/powerpoint/2010/main" val="380523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12329-A97F-5825-684A-35FDB1FB6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A728909-B78E-C0C4-7AA7-73FE8FB59B4A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Motivación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214E9-96A9-5FDF-18DA-0EC91B4FA23F}"/>
              </a:ext>
            </a:extLst>
          </p:cNvPr>
          <p:cNvSpPr txBox="1"/>
          <p:nvPr/>
        </p:nvSpPr>
        <p:spPr>
          <a:xfrm>
            <a:off x="10005525" y="584123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 err="1"/>
              <a:t>Sci</a:t>
            </a:r>
            <a:r>
              <a:rPr lang="es-CL" i="1" dirty="0"/>
              <a:t> Ani</a:t>
            </a:r>
          </a:p>
        </p:txBody>
      </p:sp>
      <p:pic>
        <p:nvPicPr>
          <p:cNvPr id="4" name="Earthquake Early Warning_Speed">
            <a:hlinkClick r:id="" action="ppaction://media"/>
            <a:extLst>
              <a:ext uri="{FF2B5EF4-FFF2-40B4-BE49-F238E27FC236}">
                <a16:creationId xmlns:a16="http://schemas.microsoft.com/office/drawing/2014/main" id="{CED54C85-3079-86C7-3503-B33AE47C2C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 end="36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48" y="1218169"/>
            <a:ext cx="8218792" cy="46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6D130-1729-AE15-74B5-C699E4733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5">
            <a:extLst>
              <a:ext uri="{FF2B5EF4-FFF2-40B4-BE49-F238E27FC236}">
                <a16:creationId xmlns:a16="http://schemas.microsoft.com/office/drawing/2014/main" id="{71FB9310-344D-8C15-56FB-79CD18A4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730" y="4204494"/>
            <a:ext cx="12968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sz="2000" b="1" i="1" noProof="0" dirty="0">
                <a:solidFill>
                  <a:srgbClr val="000000"/>
                </a:solidFill>
              </a:rPr>
              <a:t>OBJETIVO</a:t>
            </a:r>
            <a:endParaRPr kumimoji="0" lang="es-CL" sz="2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97">
            <a:extLst>
              <a:ext uri="{FF2B5EF4-FFF2-40B4-BE49-F238E27FC236}">
                <a16:creationId xmlns:a16="http://schemas.microsoft.com/office/drawing/2014/main" id="{7F87EB29-B5DC-4825-BF08-AA5BBA86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930" y="4146239"/>
            <a:ext cx="360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p:sp>
        <p:nvSpPr>
          <p:cNvPr id="5" name="Rectangle 98">
            <a:extLst>
              <a:ext uri="{FF2B5EF4-FFF2-40B4-BE49-F238E27FC236}">
                <a16:creationId xmlns:a16="http://schemas.microsoft.com/office/drawing/2014/main" id="{E957B8D5-5DCC-7933-9D95-96069CDEA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930" y="4585667"/>
            <a:ext cx="360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8FE0853D-EBC1-1B06-3D58-DE749AE91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536" y="4662086"/>
            <a:ext cx="3579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sz="2000" noProof="0" dirty="0">
                <a:solidFill>
                  <a:srgbClr val="000000"/>
                </a:solidFill>
              </a:rPr>
              <a:t>Estimación en tiempo real de la </a:t>
            </a:r>
            <a:r>
              <a:rPr lang="es-CL" sz="2000" b="1" noProof="0" dirty="0">
                <a:solidFill>
                  <a:srgbClr val="FF0000"/>
                </a:solidFill>
              </a:rPr>
              <a:t>intensidad del movimiento del suelo en un sitio</a:t>
            </a:r>
            <a:endParaRPr kumimoji="0" lang="es-CL" sz="20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105">
            <a:extLst>
              <a:ext uri="{FF2B5EF4-FFF2-40B4-BE49-F238E27FC236}">
                <a16:creationId xmlns:a16="http://schemas.microsoft.com/office/drawing/2014/main" id="{9435E309-7FFA-A14F-44A3-A37910B8A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930" y="5649133"/>
            <a:ext cx="360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p:sp>
        <p:nvSpPr>
          <p:cNvPr id="8" name="Rectangle 106">
            <a:extLst>
              <a:ext uri="{FF2B5EF4-FFF2-40B4-BE49-F238E27FC236}">
                <a16:creationId xmlns:a16="http://schemas.microsoft.com/office/drawing/2014/main" id="{65CDD9F1-1F9E-244B-C947-0AA4DB33C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4588" y="4708958"/>
            <a:ext cx="33521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CL" sz="2000" noProof="0" dirty="0">
                <a:solidFill>
                  <a:srgbClr val="000000"/>
                </a:solidFill>
                <a:latin typeface="Aptos" panose="020B0004020202020204" pitchFamily="34" charset="0"/>
              </a:rPr>
              <a:t>Toma de decisiones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CL" sz="2000" noProof="0" dirty="0">
                <a:solidFill>
                  <a:srgbClr val="000000"/>
                </a:solidFill>
                <a:latin typeface="Aptos" panose="020B0004020202020204" pitchFamily="34" charset="0"/>
              </a:rPr>
              <a:t>Control estructural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s-CL" sz="2000" noProof="0" dirty="0">
                <a:solidFill>
                  <a:srgbClr val="000000"/>
                </a:solidFill>
                <a:latin typeface="Aptos" panose="020B0004020202020204" pitchFamily="34" charset="0"/>
              </a:rPr>
              <a:t>Gestión </a:t>
            </a:r>
            <a:r>
              <a:rPr lang="es-CL" sz="2000" noProof="0" dirty="0" err="1">
                <a:solidFill>
                  <a:srgbClr val="000000"/>
                </a:solidFill>
                <a:latin typeface="Aptos" panose="020B0004020202020204" pitchFamily="34" charset="0"/>
              </a:rPr>
              <a:t>post-evento</a:t>
            </a:r>
            <a:endParaRPr lang="es-CL" sz="2000" noProof="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112">
            <a:extLst>
              <a:ext uri="{FF2B5EF4-FFF2-40B4-BE49-F238E27FC236}">
                <a16:creationId xmlns:a16="http://schemas.microsoft.com/office/drawing/2014/main" id="{14B5FB33-8417-F33E-DB6F-3998AD56D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95" y="5711797"/>
            <a:ext cx="342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8DCF7E26-90F1-8759-0CE7-8D0C21A82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146" y="4227247"/>
            <a:ext cx="2112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2000" b="1" i="1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APPLICACIONES</a:t>
            </a:r>
            <a:endParaRPr kumimoji="0" lang="es-CL" sz="2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7">
            <a:extLst>
              <a:ext uri="{FF2B5EF4-FFF2-40B4-BE49-F238E27FC236}">
                <a16:creationId xmlns:a16="http://schemas.microsoft.com/office/drawing/2014/main" id="{78200169-20FD-EED7-5327-7149FBC72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028" y="4152588"/>
            <a:ext cx="342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p:sp>
        <p:nvSpPr>
          <p:cNvPr id="12" name="Rectangle 98">
            <a:extLst>
              <a:ext uri="{FF2B5EF4-FFF2-40B4-BE49-F238E27FC236}">
                <a16:creationId xmlns:a16="http://schemas.microsoft.com/office/drawing/2014/main" id="{98B9A4D7-E048-6EAC-5054-586F8AEC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94" y="4597023"/>
            <a:ext cx="3420000" cy="1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sz="20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952D5-27B0-8FD5-5828-C8367DD43B28}"/>
                  </a:ext>
                </a:extLst>
              </p:cNvPr>
              <p:cNvSpPr txBox="1"/>
              <p:nvPr/>
            </p:nvSpPr>
            <p:spPr>
              <a:xfrm>
                <a:off x="1765793" y="1325913"/>
                <a:ext cx="2364690" cy="1334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000" b="1" u="sng" noProof="0" dirty="0" err="1"/>
                  <a:t>In-situ</a:t>
                </a:r>
                <a:r>
                  <a:rPr lang="es-CL" sz="2000" b="1" u="sng" noProof="0" dirty="0"/>
                  <a:t> EEW</a:t>
                </a:r>
                <a:r>
                  <a:rPr lang="es-CL" sz="2000" noProof="0" dirty="0"/>
                  <a:t>: </a:t>
                </a:r>
              </a:p>
              <a:p>
                <a:r>
                  <a:rPr lang="es-CL" sz="2000" noProof="0" dirty="0"/>
                  <a:t>Observa en estación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s-CL" sz="2000" noProof="0" dirty="0"/>
                  <a:t>, predice en estación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00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CL" sz="2000" i="1" noProof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endParaRPr lang="es-CL" sz="20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952D5-27B0-8FD5-5828-C8367DD43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793" y="1325913"/>
                <a:ext cx="2364690" cy="1334468"/>
              </a:xfrm>
              <a:prstGeom prst="rect">
                <a:avLst/>
              </a:prstGeom>
              <a:blipFill>
                <a:blip r:embed="rId2"/>
                <a:stretch>
                  <a:fillRect l="-2835" t="-2752" b="-779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CFE0FB-840C-A3FF-CFF8-163E68A9D934}"/>
                  </a:ext>
                </a:extLst>
              </p:cNvPr>
              <p:cNvSpPr txBox="1"/>
              <p:nvPr/>
            </p:nvSpPr>
            <p:spPr>
              <a:xfrm>
                <a:off x="4130483" y="1325913"/>
                <a:ext cx="2659337" cy="1334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000" b="1" u="sng" noProof="0" dirty="0">
                    <a:solidFill>
                      <a:schemeClr val="tx1"/>
                    </a:solidFill>
                  </a:rPr>
                  <a:t>Regional EEW</a:t>
                </a:r>
                <a:r>
                  <a:rPr lang="es-CL" sz="2000" noProof="0" dirty="0">
                    <a:solidFill>
                      <a:schemeClr val="tx1"/>
                    </a:solidFill>
                  </a:rPr>
                  <a:t>: </a:t>
                </a:r>
              </a:p>
              <a:p>
                <a:r>
                  <a:rPr lang="es-CL" sz="2000" noProof="0" dirty="0">
                    <a:solidFill>
                      <a:schemeClr val="tx1"/>
                    </a:solidFill>
                  </a:rPr>
                  <a:t>Observa en estaciones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s-CL" sz="200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CL" sz="2000" b="0" i="1" noProof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s-CL" sz="2000" i="1" noProof="0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s-CL" sz="2000" noProof="0" dirty="0">
                    <a:solidFill>
                      <a:schemeClr val="tx1"/>
                    </a:solidFill>
                  </a:rPr>
                  <a:t>, predice en estación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s-CL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endParaRPr lang="es-CL" sz="20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CFE0FB-840C-A3FF-CFF8-163E68A9D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483" y="1325913"/>
                <a:ext cx="2659337" cy="1334468"/>
              </a:xfrm>
              <a:prstGeom prst="rect">
                <a:avLst/>
              </a:prstGeom>
              <a:blipFill>
                <a:blip r:embed="rId3"/>
                <a:stretch>
                  <a:fillRect l="-2523" t="-2752" b="-779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C4C113-FEC8-4C41-996B-D5D01416F97A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>
            <a:off x="2948138" y="2660381"/>
            <a:ext cx="1321098" cy="411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8BDA59-9350-2D6C-4487-380C9CE0733E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 flipH="1">
            <a:off x="4269236" y="2660381"/>
            <a:ext cx="1190916" cy="411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C505A-8B0B-E185-45EF-7858278C49B6}"/>
              </a:ext>
            </a:extLst>
          </p:cNvPr>
          <p:cNvSpPr txBox="1"/>
          <p:nvPr/>
        </p:nvSpPr>
        <p:spPr>
          <a:xfrm>
            <a:off x="3322566" y="3071943"/>
            <a:ext cx="1893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b="1" u="sng" dirty="0">
                <a:solidFill>
                  <a:srgbClr val="FF0000"/>
                </a:solidFill>
              </a:rPr>
              <a:t>EEW Híbrido</a:t>
            </a:r>
            <a:endParaRPr lang="es-CL" sz="2400" noProof="0" dirty="0">
              <a:solidFill>
                <a:srgbClr val="FF0000"/>
              </a:solidFill>
            </a:endParaRPr>
          </a:p>
        </p:txBody>
      </p:sp>
      <p:pic>
        <p:nvPicPr>
          <p:cNvPr id="27" name="Graphic 26" descr="Right pointing backhand index ">
            <a:extLst>
              <a:ext uri="{FF2B5EF4-FFF2-40B4-BE49-F238E27FC236}">
                <a16:creationId xmlns:a16="http://schemas.microsoft.com/office/drawing/2014/main" id="{CD1B7008-B303-047D-381E-4EBEEB554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190684" flipH="1">
            <a:off x="5100445" y="2730485"/>
            <a:ext cx="777149" cy="777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120B03-3960-A356-1B23-D4D016AB1D80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Motivación</a:t>
            </a:r>
          </a:p>
        </p:txBody>
      </p:sp>
      <p:pic>
        <p:nvPicPr>
          <p:cNvPr id="13" name="Picture 12" descr="A diagram of a radio wave&#10;&#10;AI-generated content may be incorrect.">
            <a:extLst>
              <a:ext uri="{FF2B5EF4-FFF2-40B4-BE49-F238E27FC236}">
                <a16:creationId xmlns:a16="http://schemas.microsoft.com/office/drawing/2014/main" id="{09E94D94-AB81-D4A5-E44C-387B7E90BB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77"/>
          <a:stretch>
            <a:fillRect/>
          </a:stretch>
        </p:blipFill>
        <p:spPr>
          <a:xfrm>
            <a:off x="6644827" y="1093286"/>
            <a:ext cx="5517398" cy="2277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946F3-D6AD-1FA6-28DD-C77ECECD7D39}"/>
              </a:ext>
            </a:extLst>
          </p:cNvPr>
          <p:cNvSpPr txBox="1"/>
          <p:nvPr/>
        </p:nvSpPr>
        <p:spPr>
          <a:xfrm>
            <a:off x="10348028" y="3477254"/>
            <a:ext cx="17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/>
              <a:t>Mittal et al. 2022</a:t>
            </a:r>
          </a:p>
        </p:txBody>
      </p:sp>
    </p:spTree>
    <p:extLst>
      <p:ext uri="{BB962C8B-B14F-4D97-AF65-F5344CB8AC3E}">
        <p14:creationId xmlns:p14="http://schemas.microsoft.com/office/powerpoint/2010/main" val="28773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48688C-2C04-5429-9BF5-F16D36083A4F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Motivación</a:t>
            </a:r>
          </a:p>
        </p:txBody>
      </p:sp>
      <p:pic>
        <p:nvPicPr>
          <p:cNvPr id="5" name="Picture 4" descr="A sign on a pole next to a building&#10;&#10;AI-generated content may be incorrect.">
            <a:extLst>
              <a:ext uri="{FF2B5EF4-FFF2-40B4-BE49-F238E27FC236}">
                <a16:creationId xmlns:a16="http://schemas.microsoft.com/office/drawing/2014/main" id="{A1A09A8D-F5DD-D34E-2F98-49A989E3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77" y="1113351"/>
            <a:ext cx="4804608" cy="4804608"/>
          </a:xfrm>
          <a:prstGeom prst="rect">
            <a:avLst/>
          </a:prstGeom>
        </p:spPr>
      </p:pic>
      <p:pic>
        <p:nvPicPr>
          <p:cNvPr id="8" name="Picture 7" descr="A graph with a line&#10;&#10;AI-generated content may be incorrect.">
            <a:extLst>
              <a:ext uri="{FF2B5EF4-FFF2-40B4-BE49-F238E27FC236}">
                <a16:creationId xmlns:a16="http://schemas.microsoft.com/office/drawing/2014/main" id="{1BC70AAD-8E1B-DD0E-D6CB-8D7657A6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2" r="6505"/>
          <a:stretch>
            <a:fillRect/>
          </a:stretch>
        </p:blipFill>
        <p:spPr>
          <a:xfrm>
            <a:off x="6676019" y="1515977"/>
            <a:ext cx="5357965" cy="39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3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44392-E998-0935-20DD-8101A48AC57A}"/>
              </a:ext>
            </a:extLst>
          </p:cNvPr>
          <p:cNvSpPr txBox="1"/>
          <p:nvPr/>
        </p:nvSpPr>
        <p:spPr>
          <a:xfrm>
            <a:off x="1028700" y="402670"/>
            <a:ext cx="1081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noProof="0" dirty="0">
                <a:latin typeface="Aptos" panose="020B0004020202020204" pitchFamily="34" charset="0"/>
              </a:rPr>
              <a:t>Propuesta científico</a:t>
            </a:r>
            <a:r>
              <a:rPr lang="es-CL" sz="4800" b="1" dirty="0">
                <a:latin typeface="Aptos" panose="020B0004020202020204" pitchFamily="34" charset="0"/>
              </a:rPr>
              <a:t>-tecnológica</a:t>
            </a:r>
            <a:endParaRPr lang="es-CL" sz="4800" b="1" noProof="0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87DF6-601C-D314-67D3-7B9A7C2F4E4C}"/>
              </a:ext>
            </a:extLst>
          </p:cNvPr>
          <p:cNvSpPr txBox="1"/>
          <p:nvPr/>
        </p:nvSpPr>
        <p:spPr>
          <a:xfrm>
            <a:off x="1656444" y="1244107"/>
            <a:ext cx="103468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noProof="0" dirty="0">
                <a:solidFill>
                  <a:srgbClr val="0000FF"/>
                </a:solidFill>
                <a:latin typeface="Aptos" panose="020B0004020202020204" pitchFamily="34" charset="0"/>
              </a:rPr>
              <a:t>HEWFERS</a:t>
            </a:r>
            <a:r>
              <a:rPr lang="en-US" sz="3200" noProof="0" dirty="0">
                <a:latin typeface="Aptos" panose="020B0004020202020204" pitchFamily="34" charset="0"/>
              </a:rPr>
              <a:t> - Hybrid earthquake Early Warning Framework for Estimating Response Spectrum </a:t>
            </a:r>
            <a:endParaRPr lang="es-CL" sz="3200" noProof="0" dirty="0">
              <a:latin typeface="Aptos" panose="020B00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Método basado en </a:t>
            </a:r>
            <a:r>
              <a:rPr lang="es-CL" sz="3200" i="1" noProof="0" dirty="0">
                <a:latin typeface="Aptos" panose="020B0004020202020204" pitchFamily="34" charset="0"/>
              </a:rPr>
              <a:t>machine </a:t>
            </a:r>
            <a:r>
              <a:rPr lang="es-CL" sz="3200" i="1" noProof="0" dirty="0" err="1">
                <a:latin typeface="Aptos" panose="020B0004020202020204" pitchFamily="34" charset="0"/>
              </a:rPr>
              <a:t>learning</a:t>
            </a:r>
            <a:r>
              <a:rPr lang="es-CL" sz="3200" noProof="0" dirty="0">
                <a:latin typeface="Aptos" panose="020B0004020202020204" pitchFamily="34" charset="0"/>
              </a:rPr>
              <a:t> (</a:t>
            </a:r>
            <a:r>
              <a:rPr lang="es-CL" sz="3200" i="1" noProof="0" dirty="0">
                <a:latin typeface="Aptos" panose="020B0004020202020204" pitchFamily="34" charset="0"/>
              </a:rPr>
              <a:t>VAE, NN, </a:t>
            </a:r>
            <a:r>
              <a:rPr lang="es-CL" sz="3200" i="1" dirty="0">
                <a:latin typeface="Aptos" panose="020B0004020202020204" pitchFamily="34" charset="0"/>
              </a:rPr>
              <a:t>GPR, </a:t>
            </a:r>
            <a:r>
              <a:rPr lang="es-CL" sz="3200" i="1" dirty="0" err="1">
                <a:latin typeface="Aptos" panose="020B0004020202020204" pitchFamily="34" charset="0"/>
              </a:rPr>
              <a:t>Bayesian</a:t>
            </a:r>
            <a:r>
              <a:rPr lang="es-CL" sz="3200" i="1" dirty="0">
                <a:latin typeface="Aptos" panose="020B0004020202020204" pitchFamily="34" charset="0"/>
              </a:rPr>
              <a:t> </a:t>
            </a:r>
            <a:r>
              <a:rPr lang="es-CL" sz="3200" i="1" dirty="0" err="1">
                <a:latin typeface="Aptos" panose="020B0004020202020204" pitchFamily="34" charset="0"/>
              </a:rPr>
              <a:t>updating</a:t>
            </a:r>
            <a:r>
              <a:rPr lang="es-CL" sz="3200" dirty="0">
                <a:latin typeface="Aptos" panose="020B0004020202020204" pitchFamily="34" charset="0"/>
              </a:rPr>
              <a:t>)</a:t>
            </a:r>
            <a:endParaRPr lang="es-CL" sz="3200" i="1" noProof="0" dirty="0">
              <a:latin typeface="Aptos" panose="020B00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3200" noProof="0" dirty="0">
                <a:latin typeface="Aptos" panose="020B0004020202020204" pitchFamily="34" charset="0"/>
              </a:rPr>
              <a:t>Enfoque con dos fases: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800" dirty="0">
                <a:latin typeface="Aptos" panose="020B0004020202020204" pitchFamily="34" charset="0"/>
              </a:rPr>
              <a:t>1ª fase : sólo con datos </a:t>
            </a:r>
            <a:r>
              <a:rPr lang="es-CL" sz="2800" b="1" u="sng" dirty="0">
                <a:solidFill>
                  <a:srgbClr val="0000FF"/>
                </a:solidFill>
                <a:latin typeface="Aptos" panose="020B0004020202020204" pitchFamily="34" charset="0"/>
              </a:rPr>
              <a:t>iniciales</a:t>
            </a:r>
            <a:r>
              <a:rPr lang="es-CL" sz="2800" dirty="0">
                <a:latin typeface="Aptos" panose="020B0004020202020204" pitchFamily="34" charset="0"/>
              </a:rPr>
              <a:t> de </a:t>
            </a:r>
            <a:r>
              <a:rPr lang="es-CL" sz="2800" b="1" dirty="0">
                <a:solidFill>
                  <a:srgbClr val="0000FF"/>
                </a:solidFill>
                <a:latin typeface="Aptos" panose="020B0004020202020204" pitchFamily="34" charset="0"/>
              </a:rPr>
              <a:t>estación 1</a:t>
            </a:r>
            <a:r>
              <a:rPr lang="es-CL" sz="2800" dirty="0">
                <a:latin typeface="Aptos" panose="020B0004020202020204" pitchFamily="34" charset="0"/>
              </a:rPr>
              <a:t> </a:t>
            </a:r>
            <a:r>
              <a:rPr lang="es-CL" sz="2800" i="1" dirty="0">
                <a:latin typeface="Aptos" panose="020B0004020202020204" pitchFamily="34" charset="0"/>
              </a:rPr>
              <a:t>(VAE, NN, GPR</a:t>
            </a:r>
            <a:r>
              <a:rPr lang="es-CL" sz="2800" dirty="0">
                <a:latin typeface="Aptos" panose="020B0004020202020204" pitchFamily="34" charset="0"/>
              </a:rPr>
              <a:t>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L" sz="2800" noProof="0" dirty="0">
                <a:latin typeface="Aptos" panose="020B0004020202020204" pitchFamily="34" charset="0"/>
              </a:rPr>
              <a:t>2ª fase: se agregan datos </a:t>
            </a:r>
            <a:r>
              <a:rPr lang="es-CL" sz="2800" b="1" u="sng" noProof="0" dirty="0">
                <a:solidFill>
                  <a:srgbClr val="0000FF"/>
                </a:solidFill>
                <a:latin typeface="Aptos" panose="020B0004020202020204" pitchFamily="34" charset="0"/>
              </a:rPr>
              <a:t>iniciales</a:t>
            </a:r>
            <a:r>
              <a:rPr lang="es-CL" sz="2800" noProof="0" dirty="0">
                <a:latin typeface="Aptos" panose="020B0004020202020204" pitchFamily="34" charset="0"/>
              </a:rPr>
              <a:t> de </a:t>
            </a:r>
            <a:r>
              <a:rPr lang="es-CL" sz="2800" b="1" noProof="0" dirty="0">
                <a:solidFill>
                  <a:srgbClr val="0000FF"/>
                </a:solidFill>
                <a:latin typeface="Aptos" panose="020B0004020202020204" pitchFamily="34" charset="0"/>
              </a:rPr>
              <a:t>estación </a:t>
            </a:r>
            <a:r>
              <a:rPr lang="es-CL" sz="2800" b="1" i="1" noProof="0" dirty="0">
                <a:solidFill>
                  <a:srgbClr val="0000FF"/>
                </a:solidFill>
                <a:latin typeface="Aptos" panose="020B0004020202020204" pitchFamily="34" charset="0"/>
              </a:rPr>
              <a:t>n</a:t>
            </a:r>
            <a:r>
              <a:rPr lang="es-CL" sz="2800" noProof="0" dirty="0">
                <a:latin typeface="Aptos" panose="020B0004020202020204" pitchFamily="34" charset="0"/>
              </a:rPr>
              <a:t> (</a:t>
            </a:r>
            <a:r>
              <a:rPr lang="es-CL" sz="2800" i="1" noProof="0" dirty="0" err="1">
                <a:latin typeface="Aptos" panose="020B0004020202020204" pitchFamily="34" charset="0"/>
              </a:rPr>
              <a:t>Bayesian</a:t>
            </a:r>
            <a:r>
              <a:rPr lang="es-CL" sz="2800" i="1" noProof="0" dirty="0">
                <a:latin typeface="Aptos" panose="020B0004020202020204" pitchFamily="34" charset="0"/>
              </a:rPr>
              <a:t>  </a:t>
            </a:r>
            <a:r>
              <a:rPr lang="es-CL" sz="2800" i="1" noProof="0" dirty="0" err="1">
                <a:latin typeface="Aptos" panose="020B0004020202020204" pitchFamily="34" charset="0"/>
              </a:rPr>
              <a:t>updating</a:t>
            </a:r>
            <a:r>
              <a:rPr lang="es-CL" sz="2800" noProof="0" dirty="0">
                <a:latin typeface="Aptos" panose="020B0004020202020204" pitchFamily="34" charset="0"/>
              </a:rPr>
              <a:t>)</a:t>
            </a:r>
            <a:endParaRPr lang="es-CL" sz="2800" i="1" noProof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1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1445</Words>
  <Application>Microsoft Office PowerPoint</Application>
  <PresentationFormat>Widescreen</PresentationFormat>
  <Paragraphs>197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Arial</vt:lpstr>
      <vt:lpstr>Cambria Math</vt:lpstr>
      <vt:lpstr>Outfit</vt:lpstr>
      <vt:lpstr>Outfit SemiBold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Coles, Andy</dc:creator>
  <cp:lastModifiedBy>Rodrigo Astroza</cp:lastModifiedBy>
  <cp:revision>101</cp:revision>
  <dcterms:created xsi:type="dcterms:W3CDTF">2022-10-25T12:56:03Z</dcterms:created>
  <dcterms:modified xsi:type="dcterms:W3CDTF">2025-09-02T17:09:32Z</dcterms:modified>
</cp:coreProperties>
</file>